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Quattrocento"/>
      <p:regular r:id="rId37"/>
      <p:bold r:id="rId38"/>
    </p:embeddedFont>
    <p:embeddedFont>
      <p:font typeface="Roboto"/>
      <p:regular r:id="rId39"/>
      <p:bold r:id="rId40"/>
      <p:italic r:id="rId41"/>
      <p:boldItalic r:id="rId42"/>
    </p:embeddedFont>
    <p:embeddedFont>
      <p:font typeface="Lora"/>
      <p:regular r:id="rId43"/>
      <p:bold r:id="rId44"/>
      <p:italic r:id="rId45"/>
      <p:boldItalic r:id="rId46"/>
    </p:embeddedFont>
    <p:embeddedFont>
      <p:font typeface="Quattrocento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6" name="Amy Da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DF55AC7-9FDA-42E9-8E9F-A02481959FF6}">
  <a:tblStyle styleId="{FDF55AC7-9FDA-42E9-8E9F-A02481959F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Lora-bold.fntdata"/><Relationship Id="rId43" Type="http://schemas.openxmlformats.org/officeDocument/2006/relationships/font" Target="fonts/Lora-regular.fntdata"/><Relationship Id="rId46" Type="http://schemas.openxmlformats.org/officeDocument/2006/relationships/font" Target="fonts/Lora-boldItalic.fntdata"/><Relationship Id="rId45" Type="http://schemas.openxmlformats.org/officeDocument/2006/relationships/font" Target="fonts/Lora-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QuattrocentoSans-bold.fntdata"/><Relationship Id="rId47" Type="http://schemas.openxmlformats.org/officeDocument/2006/relationships/font" Target="fonts/QuattrocentoSans-regular.fntdata"/><Relationship Id="rId49" Type="http://schemas.openxmlformats.org/officeDocument/2006/relationships/font" Target="fonts/Quattrocento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Quattrocento-regular.fntdata"/><Relationship Id="rId36" Type="http://schemas.openxmlformats.org/officeDocument/2006/relationships/slide" Target="slides/slide30.xml"/><Relationship Id="rId39" Type="http://schemas.openxmlformats.org/officeDocument/2006/relationships/font" Target="fonts/Roboto-regular.fntdata"/><Relationship Id="rId38" Type="http://schemas.openxmlformats.org/officeDocument/2006/relationships/font" Target="fonts/Quattrocent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Quattrocento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12-05T00:24:59.088">
    <p:pos x="6000" y="0"/>
    <p:text>Amy</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8-12-05T00:24:51.259">
    <p:pos x="6000" y="0"/>
    <p:text>Jason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8-12-05T00:23:10.229">
    <p:pos x="6000" y="0"/>
    <p:text>Sagar</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8-12-05T00:24:28.447">
    <p:pos x="6000" y="0"/>
    <p:text>Atindra</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18-12-05T00:23:48.147">
    <p:pos x="6000" y="0"/>
    <p:text>Alyson</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6" dt="2018-12-05T00:29:40.943">
    <p:pos x="6000" y="0"/>
    <p:text>Amy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80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8803082ec_0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8803082e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Batch Normalization</a:t>
            </a:r>
            <a:r>
              <a:rPr lang="en"/>
              <a:t>: Batch normalization leads to significant improvements in convergence while eliminating the need for other forms of regularization. By adding batch normalization on all of the convolutional layers in YOLO we get more than 2% improvement in mAP</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8803082ec_0_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8803082e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8803082ec_0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8803082e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Talk about Adam parameter</a:t>
            </a:r>
            <a:r>
              <a:rPr lang="en"/>
              <a:t>s and SGD and SGD was very slow and had higher initial errors. Also SGD with momentum. </a:t>
            </a:r>
            <a:endParaRPr/>
          </a:p>
          <a:p>
            <a:pPr indent="0" lvl="0" marL="0" rtl="0" algn="l">
              <a:spcBef>
                <a:spcPts val="0"/>
              </a:spcBef>
              <a:spcAft>
                <a:spcPts val="0"/>
              </a:spcAft>
              <a:buClr>
                <a:srgbClr val="000000"/>
              </a:buClr>
              <a:buSzPts val="1100"/>
              <a:buFont typeface="Arial"/>
              <a:buNone/>
            </a:pPr>
            <a:r>
              <a:rPr lang="en"/>
              <a:t>optimizer = Adam(lr=0.5e-4, beta_1=0.9, beta_2=0.999, epsilon=1e-08, decay=0.0)</a:t>
            </a:r>
            <a:endParaRPr/>
          </a:p>
          <a:p>
            <a:pPr indent="0" lvl="0" marL="0" rtl="0" algn="l">
              <a:spcBef>
                <a:spcPts val="0"/>
              </a:spcBef>
              <a:spcAft>
                <a:spcPts val="0"/>
              </a:spcAft>
              <a:buClr>
                <a:srgbClr val="000000"/>
              </a:buClr>
              <a:buSzPts val="1100"/>
              <a:buFont typeface="Arial"/>
              <a:buNone/>
            </a:pPr>
            <a:r>
              <a:rPr lang="en"/>
              <a:t>optimizer = SGD(lr=1e-4, decay=0.0005, momentum=0.9)</a:t>
            </a:r>
            <a:endParaRPr/>
          </a:p>
          <a:p>
            <a:pPr indent="0" lvl="0" marL="0" rtl="0" algn="l">
              <a:spcBef>
                <a:spcPts val="0"/>
              </a:spcBef>
              <a:spcAft>
                <a:spcPts val="0"/>
              </a:spcAft>
              <a:buClr>
                <a:srgbClr val="000000"/>
              </a:buClr>
              <a:buSzPts val="1100"/>
              <a:buFont typeface="Arial"/>
              <a:buNone/>
            </a:pPr>
            <a:r>
              <a:rPr lang="en"/>
              <a:t>optimizer = RMSprop(lr=1e-4, rho=0.9, epsilon=1e-08, decay=0.0)</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 about the Reduce Learning Rate on Plateau to reduce learning rate</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Error analysis of YOLO compared to Fast R-CNN shows that YOLO makes a significant number of localization errors. Furthermore, YOLO has relatively low recall compared to region proposal-based methods. Thus we focus mainly on improving recall and localization while maintaining classification accuracy.</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89a15c20c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89a15c20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89a15c20c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89a15c20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YOLO as a baseline algorithm , it was not trained on these classes - it was trained on person not man &amp; woman. </a:t>
            </a:r>
            <a:endParaRPr>
              <a:solidFill>
                <a:schemeClr val="dk1"/>
              </a:solidFill>
            </a:endParaRPr>
          </a:p>
          <a:p>
            <a:pPr indent="0" lvl="0" marL="0" rtl="0" algn="l">
              <a:spcBef>
                <a:spcPts val="0"/>
              </a:spcBef>
              <a:spcAft>
                <a:spcPts val="0"/>
              </a:spcAft>
              <a:buNone/>
            </a:pPr>
            <a:r>
              <a:rPr lang="en">
                <a:solidFill>
                  <a:schemeClr val="dk1"/>
                </a:solidFill>
              </a:rPr>
              <a:t>Retrained - </a:t>
            </a:r>
            <a:endParaRPr>
              <a:solidFill>
                <a:schemeClr val="dk1"/>
              </a:solidFill>
            </a:endParaRPr>
          </a:p>
          <a:p>
            <a:pPr indent="0" lvl="0" marL="0" rtl="0" algn="l">
              <a:spcBef>
                <a:spcPts val="0"/>
              </a:spcBef>
              <a:spcAft>
                <a:spcPts val="0"/>
              </a:spcAft>
              <a:buNone/>
            </a:pPr>
            <a:r>
              <a:rPr lang="en"/>
              <a:t>Remember</a:t>
            </a:r>
            <a:r>
              <a:rPr lang="en"/>
              <a:t> that we retrained the last YOLO convolution layer on 43 classes - some of which we’ll show you here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89a15c20c_1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89a15c20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YOLO as a baseline algorithm , it was not trained on these classes - it was trained on person not man &amp; woman. </a:t>
            </a:r>
            <a:endParaRPr/>
          </a:p>
          <a:p>
            <a:pPr indent="0" lvl="0" marL="0" rtl="0" algn="l">
              <a:spcBef>
                <a:spcPts val="0"/>
              </a:spcBef>
              <a:spcAft>
                <a:spcPts val="0"/>
              </a:spcAft>
              <a:buNone/>
            </a:pPr>
            <a:r>
              <a:rPr lang="en"/>
              <a:t>Retrained -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89a15c20c_1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89a15c20c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the images are real or taken from images, not from training set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89a15c20c_1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89a15c20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Picture from Barua’s party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89a15c20c_1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89a15c20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many objects &amp; struggles to differentiate</a:t>
            </a:r>
            <a:endParaRPr/>
          </a:p>
          <a:p>
            <a:pPr indent="0" lvl="0" marL="0" rtl="0" algn="l">
              <a:spcBef>
                <a:spcPts val="0"/>
              </a:spcBef>
              <a:spcAft>
                <a:spcPts val="0"/>
              </a:spcAft>
              <a:buNone/>
            </a:pPr>
            <a:r>
              <a:rPr lang="en"/>
              <a:t>It’s predicting women for all &amp; while it is correct mostof the time, it struggles because the model takes into account the pixels arround it - predicting Atindra to be a woman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89a15c20c_1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89a15c20c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when he is alone, it becomes more obvious. Another cool thing to note is that our model was able to predict larges objects like man &amp; small like footwear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89c298892_3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89c298892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rPr lang="en" sz="1050">
                <a:solidFill>
                  <a:schemeClr val="dk1"/>
                </a:solidFill>
              </a:rPr>
              <a:t>Here's the background. Computers are getting better and better at vision. But in a few critical ways, they still can't match a human’s intuitive perception. For example, what do you see when you look at this photo? [beach photo + description]</a:t>
            </a:r>
            <a:endParaRPr sz="1050">
              <a:solidFill>
                <a:schemeClr val="dk1"/>
              </a:solidFill>
            </a:endParaRPr>
          </a:p>
          <a:p>
            <a:pPr indent="0" lvl="0" marL="0" rtl="0" algn="l">
              <a:lnSpc>
                <a:spcPct val="115000"/>
              </a:lnSpc>
              <a:spcBef>
                <a:spcPts val="800"/>
              </a:spcBef>
              <a:spcAft>
                <a:spcPts val="0"/>
              </a:spcAft>
              <a:buClr>
                <a:schemeClr val="dk1"/>
              </a:buClr>
              <a:buSzPts val="1100"/>
              <a:buFont typeface="Arial"/>
              <a:buNone/>
            </a:pPr>
            <a:r>
              <a:rPr lang="en" sz="1050">
                <a:solidFill>
                  <a:schemeClr val="dk1"/>
                </a:solidFill>
                <a:highlight>
                  <a:srgbClr val="FFFFFF"/>
                </a:highlight>
              </a:rPr>
              <a:t>Can a computer provide as precise an image description? </a:t>
            </a:r>
            <a:endParaRPr>
              <a:solidFill>
                <a:schemeClr val="dk1"/>
              </a:solidFill>
            </a:endParaRPr>
          </a:p>
          <a:p>
            <a:pPr indent="0" lvl="0" marL="0" rtl="0" algn="l">
              <a:spcBef>
                <a:spcPts val="8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489a15c20c_1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489a15c20c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more examples of classes we trained on - bird, laptop, car -- interesting about car</a:t>
            </a:r>
            <a:endParaRPr/>
          </a:p>
          <a:p>
            <a:pPr indent="0" lvl="0" marL="0" rtl="0" algn="l">
              <a:spcBef>
                <a:spcPts val="0"/>
              </a:spcBef>
              <a:spcAft>
                <a:spcPts val="0"/>
              </a:spcAft>
              <a:buNone/>
            </a:pPr>
            <a:r>
              <a:rPr lang="en"/>
              <a:t>Way its trained on car - even predicted car from reflection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489a15c20c_1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89a15c20c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Took Yolo , trained on other classes, and we took last layer &amp; retrained on some news classes (person vs man woman, house, boat, footwear,, etc) (example: it previously had car - now it have car, bus, aircraft, motorcycle, truck)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89a15c20c_1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89a15c20c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Trousers - Ghosh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89a15c20c_1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89a15c20c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Jui’s daughter is cute, Wheel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89a15c20c_1_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89a15c20c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House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8803082ec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8803082e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 to evaluate the accuracy of object detection challenges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t>AP: Average Precision </a:t>
            </a:r>
            <a:endParaRPr b="1" u="sng"/>
          </a:p>
          <a:p>
            <a:pPr indent="-298450" lvl="0" marL="457200" rtl="0" algn="l">
              <a:lnSpc>
                <a:spcPct val="115000"/>
              </a:lnSpc>
              <a:spcBef>
                <a:spcPts val="0"/>
              </a:spcBef>
              <a:spcAft>
                <a:spcPts val="0"/>
              </a:spcAft>
              <a:buClr>
                <a:schemeClr val="dk1"/>
              </a:buClr>
              <a:buSzPts val="1100"/>
              <a:buFont typeface="Roboto"/>
              <a:buChar char="●"/>
            </a:pPr>
            <a:r>
              <a:rPr b="1" lang="en">
                <a:solidFill>
                  <a:schemeClr val="dk1"/>
                </a:solidFill>
                <a:latin typeface="Roboto"/>
                <a:ea typeface="Roboto"/>
                <a:cs typeface="Roboto"/>
                <a:sym typeface="Roboto"/>
              </a:rPr>
              <a:t>Precision &amp; recall</a:t>
            </a:r>
            <a:endParaRPr b="1">
              <a:solidFill>
                <a:schemeClr val="dk1"/>
              </a:solidFill>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Precision = how accurate your predictions are (% of positive predictions are correct; proportion of TP) = TPR</a:t>
            </a:r>
            <a:endParaRPr>
              <a:solidFill>
                <a:schemeClr val="dk1"/>
              </a:solidFill>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Recall = how good you find all the positives  (proportion of TP out of all possible outcomes)</a:t>
            </a:r>
            <a:endParaRPr>
              <a:solidFill>
                <a:schemeClr val="dk1"/>
              </a:solidFill>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Recall value increases as we include more predictions, but the precision will go up/down =</a:t>
            </a:r>
            <a:r>
              <a:rPr b="1" lang="en">
                <a:solidFill>
                  <a:schemeClr val="dk1"/>
                </a:solidFill>
                <a:latin typeface="Roboto"/>
                <a:ea typeface="Roboto"/>
                <a:cs typeface="Roboto"/>
                <a:sym typeface="Roboto"/>
              </a:rPr>
              <a:t> inverse relationship and dependent on the model score threshold used (our project = confidence)</a:t>
            </a:r>
            <a:endParaRPr b="1">
              <a:solidFill>
                <a:schemeClr val="dk1"/>
              </a:solidFill>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To calculate the AP, for a specific class (say a “person”) the precision-recall curve is computed from the model’s detection output, by varying the model score threshold that determines what is counted as a model-predicted positive detection of the class.</a:t>
            </a:r>
            <a:endParaRPr>
              <a:solidFill>
                <a:schemeClr val="dk1"/>
              </a:solidFill>
              <a:latin typeface="Roboto"/>
              <a:ea typeface="Roboto"/>
              <a:cs typeface="Roboto"/>
              <a:sym typeface="Roboto"/>
            </a:endParaRPr>
          </a:p>
          <a:p>
            <a:pPr indent="-298450" lvl="2" marL="13716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Then take average value of the precision across all recall values </a:t>
            </a:r>
            <a:endParaRPr>
              <a:solidFill>
                <a:schemeClr val="dk1"/>
              </a:solidFill>
              <a:latin typeface="Roboto"/>
              <a:ea typeface="Roboto"/>
              <a:cs typeface="Roboto"/>
              <a:sym typeface="Roboto"/>
            </a:endParaRPr>
          </a:p>
          <a:p>
            <a:pPr indent="-298450" lvl="2" marL="13716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 AP score = mean precision at the set of 11 equally spaced recall values (Recall_i = [1, 0.1, …, 1.0]</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 u="sng">
                <a:solidFill>
                  <a:schemeClr val="dk1"/>
                </a:solidFill>
                <a:latin typeface="Roboto"/>
                <a:ea typeface="Roboto"/>
                <a:cs typeface="Roboto"/>
                <a:sym typeface="Roboto"/>
              </a:rPr>
              <a:t>IoU: Intersection over Union </a:t>
            </a:r>
            <a:endParaRPr b="1" u="sng">
              <a:solidFill>
                <a:schemeClr val="dk1"/>
              </a:solidFill>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How much overlap between 2 regions - how good is our prediction in the object detector with the ground truth (real object boundary) </a:t>
            </a:r>
            <a:endParaRPr>
              <a:solidFill>
                <a:schemeClr val="dk1"/>
              </a:solidFill>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Model object detections are determined to be true or false depending upon the </a:t>
            </a:r>
            <a:r>
              <a:rPr b="1" lang="en">
                <a:solidFill>
                  <a:schemeClr val="dk1"/>
                </a:solidFill>
                <a:latin typeface="Roboto"/>
                <a:ea typeface="Roboto"/>
                <a:cs typeface="Roboto"/>
                <a:sym typeface="Roboto"/>
              </a:rPr>
              <a:t>IoU threshold</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48803082ec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8803082e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8a126a5c6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8a126a5c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89c298892_3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489c298892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8a126a5c6_1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8a126a5c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8803082ec_0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8803082e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89c298892_3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89c298892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89a15c20c_1_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89a15c20c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rPr>
              <a:t>Object detection is a central task in computer vision, with applications ranging across search, robotics, self-driving cars, and many others. As deep network solutions become deeper and more complex, they are often limited by the amount of training data available.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8803082ec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8803082e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 CNNs - convolutions, filters, padding, strides and transfer learning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8803082ec_0_1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8803082e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endParaRPr/>
          </a:p>
          <a:p>
            <a:pPr indent="-317500" lvl="0" marL="457200" rtl="0" algn="l">
              <a:spcBef>
                <a:spcPts val="0"/>
              </a:spcBef>
              <a:spcAft>
                <a:spcPts val="0"/>
              </a:spcAft>
              <a:buSzPts val="1400"/>
              <a:buChar char="●"/>
            </a:pPr>
            <a:r>
              <a:rPr lang="en"/>
              <a:t>12M bounding-box annotations for 500 object classes on 1.7M training images</a:t>
            </a:r>
            <a:endParaRPr/>
          </a:p>
          <a:p>
            <a:pPr indent="-317500" lvl="0" marL="457200" rtl="0" algn="l">
              <a:spcBef>
                <a:spcPts val="0"/>
              </a:spcBef>
              <a:spcAft>
                <a:spcPts val="0"/>
              </a:spcAft>
              <a:buSzPts val="1400"/>
              <a:buChar char="●"/>
            </a:pPr>
            <a:r>
              <a:rPr lang="en"/>
              <a:t>Highly varied images that contain brand new objects like “fedora” and “snowman”.</a:t>
            </a:r>
            <a:endParaRPr/>
          </a:p>
          <a:p>
            <a:pPr indent="-317500" lvl="0" marL="457200" rtl="0" algn="l">
              <a:spcBef>
                <a:spcPts val="0"/>
              </a:spcBef>
              <a:spcAft>
                <a:spcPts val="0"/>
              </a:spcAft>
              <a:buSzPts val="1400"/>
              <a:buChar char="●"/>
            </a:pPr>
            <a:r>
              <a:rPr lang="en"/>
              <a:t>Hierarchical class labels - Person (Man, woman), Clothes(Shirt, Trouser)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Preprocessing: </a:t>
            </a:r>
            <a:endParaRPr/>
          </a:p>
          <a:p>
            <a:pPr indent="-317500" lvl="0" marL="457200" rtl="0" algn="l">
              <a:spcBef>
                <a:spcPts val="0"/>
              </a:spcBef>
              <a:spcAft>
                <a:spcPts val="0"/>
              </a:spcAft>
              <a:buSzPts val="1400"/>
              <a:buChar char="●"/>
            </a:pPr>
            <a:r>
              <a:rPr lang="en"/>
              <a:t>Selected 50 classes for prediction on images.</a:t>
            </a:r>
            <a:endParaRPr/>
          </a:p>
          <a:p>
            <a:pPr indent="-317500" lvl="0" marL="457200" rtl="0" algn="l">
              <a:spcBef>
                <a:spcPts val="0"/>
              </a:spcBef>
              <a:spcAft>
                <a:spcPts val="0"/>
              </a:spcAft>
              <a:buSzPts val="1400"/>
              <a:buChar char="●"/>
            </a:pPr>
            <a:r>
              <a:rPr lang="en"/>
              <a:t>Chose 300k images out of the training data with the chosen classes.</a:t>
            </a:r>
            <a:endParaRPr/>
          </a:p>
          <a:p>
            <a:pPr indent="-317500" lvl="0" marL="457200" rtl="0" algn="l">
              <a:spcBef>
                <a:spcPts val="0"/>
              </a:spcBef>
              <a:spcAft>
                <a:spcPts val="0"/>
              </a:spcAft>
              <a:buSzPts val="1400"/>
              <a:buChar char="●"/>
            </a:pPr>
            <a:r>
              <a:rPr lang="en"/>
              <a:t>Created an input file with each image and a dictionary of all objects present in the image. Used this as input to the YOLO algorithm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89a15c20c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89a15c20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Can’t use all 500 classes, can’t predict classes on the tail</a:t>
            </a:r>
            <a:endParaRPr/>
          </a:p>
          <a:p>
            <a:pPr indent="0" lvl="0" marL="0" rtl="0" algn="l">
              <a:spcBef>
                <a:spcPts val="0"/>
              </a:spcBef>
              <a:spcAft>
                <a:spcPts val="0"/>
              </a:spcAft>
              <a:buNone/>
            </a:pPr>
            <a:r>
              <a:rPr lang="en"/>
              <a:t>At least 500 images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88f9ed81b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88f9ed81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700k images &gt;&gt; long </a:t>
            </a:r>
            <a:r>
              <a:rPr lang="en"/>
              <a:t>training</a:t>
            </a:r>
            <a:r>
              <a:rPr lang="en"/>
              <a:t> time, low confidence</a:t>
            </a:r>
            <a:endParaRPr/>
          </a:p>
          <a:p>
            <a:pPr indent="0" lvl="0" marL="0" rtl="0" algn="l">
              <a:spcBef>
                <a:spcPts val="0"/>
              </a:spcBef>
              <a:spcAft>
                <a:spcPts val="0"/>
              </a:spcAft>
              <a:buNone/>
            </a:pPr>
            <a:r>
              <a:rPr lang="en"/>
              <a:t>GCP &gt;&gt; epoch</a:t>
            </a:r>
            <a:endParaRPr/>
          </a:p>
          <a:p>
            <a:pPr indent="0" lvl="0" marL="0" rtl="0" algn="l">
              <a:spcBef>
                <a:spcPts val="0"/>
              </a:spcBef>
              <a:spcAft>
                <a:spcPts val="0"/>
              </a:spcAft>
              <a:buNone/>
            </a:pPr>
            <a:r>
              <a:rPr lang="en"/>
              <a:t>Input &gt;&gt; dictionary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8803082ec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8803082e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
              <a:t>Santosh Divvala∗†, Ross Girshick¶ , Ali Farhadi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996630" y="2003888"/>
            <a:ext cx="4523700" cy="1159800"/>
          </a:xfrm>
          <a:prstGeom prst="rect">
            <a:avLst/>
          </a:prstGeom>
        </p:spPr>
        <p:txBody>
          <a:bodyPr anchorCtr="0" anchor="b"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cxnSp>
        <p:nvCxnSpPr>
          <p:cNvPr id="11" name="Google Shape;11;p2"/>
          <p:cNvCxnSpPr/>
          <p:nvPr/>
        </p:nvCxnSpPr>
        <p:spPr>
          <a:xfrm>
            <a:off x="-6025" y="3676512"/>
            <a:ext cx="9162000" cy="0"/>
          </a:xfrm>
          <a:prstGeom prst="straightConnector1">
            <a:avLst/>
          </a:prstGeom>
          <a:noFill/>
          <a:ln cap="flat" cmpd="sng" w="9525">
            <a:solidFill>
              <a:srgbClr val="000000"/>
            </a:solidFill>
            <a:prstDash val="solid"/>
            <a:round/>
            <a:headEnd len="med" w="med" type="none"/>
            <a:tailEnd len="med" w="med" type="none"/>
          </a:ln>
        </p:spPr>
      </p:cxnSp>
      <p:sp>
        <p:nvSpPr>
          <p:cNvPr id="12" name="Google Shape;12;p2"/>
          <p:cNvSpPr/>
          <p:nvPr/>
        </p:nvSpPr>
        <p:spPr>
          <a:xfrm>
            <a:off x="1117950" y="3393000"/>
            <a:ext cx="567000" cy="5670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letely blank">
  <p:cSld name="BLANK_1">
    <p:spTree>
      <p:nvGrpSpPr>
        <p:cNvPr id="65" name="Shape 65"/>
        <p:cNvGrpSpPr/>
        <p:nvPr/>
      </p:nvGrpSpPr>
      <p:grpSpPr>
        <a:xfrm>
          <a:off x="0" y="0"/>
          <a:ext cx="0" cy="0"/>
          <a:chOff x="0" y="0"/>
          <a:chExt cx="0" cy="0"/>
        </a:xfrm>
      </p:grpSpPr>
      <p:sp>
        <p:nvSpPr>
          <p:cNvPr id="66" name="Google Shape;66;p1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3" name="Shape 13"/>
        <p:cNvGrpSpPr/>
        <p:nvPr/>
      </p:nvGrpSpPr>
      <p:grpSpPr>
        <a:xfrm>
          <a:off x="0" y="0"/>
          <a:ext cx="0" cy="0"/>
          <a:chOff x="0" y="0"/>
          <a:chExt cx="0" cy="0"/>
        </a:xfrm>
      </p:grpSpPr>
      <p:sp>
        <p:nvSpPr>
          <p:cNvPr id="14" name="Google Shape;14;p3"/>
          <p:cNvSpPr txBox="1"/>
          <p:nvPr>
            <p:ph idx="1" type="subTitle"/>
          </p:nvPr>
        </p:nvSpPr>
        <p:spPr>
          <a:xfrm>
            <a:off x="2022300" y="2815923"/>
            <a:ext cx="5591400" cy="784800"/>
          </a:xfrm>
          <a:prstGeom prst="rect">
            <a:avLst/>
          </a:prstGeom>
        </p:spPr>
        <p:txBody>
          <a:bodyPr anchorCtr="0" anchor="t" bIns="91425" lIns="91425" spcFirstLastPara="1" rIns="91425" wrap="square" tIns="91425"/>
          <a:lstStyle>
            <a:lvl1pPr lvl="0" rtl="0">
              <a:spcBef>
                <a:spcPts val="0"/>
              </a:spcBef>
              <a:spcAft>
                <a:spcPts val="0"/>
              </a:spcAft>
              <a:buClr>
                <a:srgbClr val="000000"/>
              </a:buClr>
              <a:buSzPts val="1400"/>
              <a:buNone/>
              <a:defRPr sz="1400">
                <a:highlight>
                  <a:srgbClr val="FFCD00"/>
                </a:highlight>
              </a:defRPr>
            </a:lvl1pPr>
            <a:lvl2pPr lvl="1" rtl="0">
              <a:spcBef>
                <a:spcPts val="0"/>
              </a:spcBef>
              <a:spcAft>
                <a:spcPts val="0"/>
              </a:spcAft>
              <a:buClr>
                <a:schemeClr val="dk2"/>
              </a:buClr>
              <a:buSzPts val="1400"/>
              <a:buNone/>
              <a:defRPr sz="1400">
                <a:solidFill>
                  <a:schemeClr val="dk2"/>
                </a:solidFill>
                <a:highlight>
                  <a:srgbClr val="FFCD00"/>
                </a:highlight>
              </a:defRPr>
            </a:lvl2pPr>
            <a:lvl3pPr lvl="2" rtl="0">
              <a:spcBef>
                <a:spcPts val="0"/>
              </a:spcBef>
              <a:spcAft>
                <a:spcPts val="0"/>
              </a:spcAft>
              <a:buClr>
                <a:schemeClr val="dk2"/>
              </a:buClr>
              <a:buSzPts val="1400"/>
              <a:buNone/>
              <a:defRPr sz="1400">
                <a:solidFill>
                  <a:schemeClr val="dk2"/>
                </a:solidFill>
                <a:highlight>
                  <a:srgbClr val="FFCD00"/>
                </a:highlight>
              </a:defRPr>
            </a:lvl3pPr>
            <a:lvl4pPr lvl="3" rtl="0">
              <a:spcBef>
                <a:spcPts val="0"/>
              </a:spcBef>
              <a:spcAft>
                <a:spcPts val="0"/>
              </a:spcAft>
              <a:buClr>
                <a:schemeClr val="dk2"/>
              </a:buClr>
              <a:buSzPts val="1400"/>
              <a:buNone/>
              <a:defRPr sz="1400">
                <a:solidFill>
                  <a:schemeClr val="dk2"/>
                </a:solidFill>
                <a:highlight>
                  <a:srgbClr val="FFCD00"/>
                </a:highlight>
              </a:defRPr>
            </a:lvl4pPr>
            <a:lvl5pPr lvl="4" rtl="0">
              <a:spcBef>
                <a:spcPts val="0"/>
              </a:spcBef>
              <a:spcAft>
                <a:spcPts val="0"/>
              </a:spcAft>
              <a:buClr>
                <a:schemeClr val="dk2"/>
              </a:buClr>
              <a:buSzPts val="1400"/>
              <a:buNone/>
              <a:defRPr sz="1400">
                <a:solidFill>
                  <a:schemeClr val="dk2"/>
                </a:solidFill>
                <a:highlight>
                  <a:srgbClr val="FFCD00"/>
                </a:highlight>
              </a:defRPr>
            </a:lvl5pPr>
            <a:lvl6pPr lvl="5" rtl="0">
              <a:spcBef>
                <a:spcPts val="0"/>
              </a:spcBef>
              <a:spcAft>
                <a:spcPts val="0"/>
              </a:spcAft>
              <a:buClr>
                <a:schemeClr val="dk2"/>
              </a:buClr>
              <a:buSzPts val="1400"/>
              <a:buNone/>
              <a:defRPr sz="1400">
                <a:solidFill>
                  <a:schemeClr val="dk2"/>
                </a:solidFill>
                <a:highlight>
                  <a:srgbClr val="FFCD00"/>
                </a:highlight>
              </a:defRPr>
            </a:lvl6pPr>
            <a:lvl7pPr lvl="6" rtl="0">
              <a:spcBef>
                <a:spcPts val="0"/>
              </a:spcBef>
              <a:spcAft>
                <a:spcPts val="0"/>
              </a:spcAft>
              <a:buClr>
                <a:schemeClr val="dk2"/>
              </a:buClr>
              <a:buSzPts val="1400"/>
              <a:buNone/>
              <a:defRPr sz="1400">
                <a:solidFill>
                  <a:schemeClr val="dk2"/>
                </a:solidFill>
                <a:highlight>
                  <a:srgbClr val="FFCD00"/>
                </a:highlight>
              </a:defRPr>
            </a:lvl7pPr>
            <a:lvl8pPr lvl="7" rtl="0">
              <a:spcBef>
                <a:spcPts val="0"/>
              </a:spcBef>
              <a:spcAft>
                <a:spcPts val="0"/>
              </a:spcAft>
              <a:buClr>
                <a:schemeClr val="dk2"/>
              </a:buClr>
              <a:buSzPts val="1400"/>
              <a:buNone/>
              <a:defRPr sz="1400">
                <a:solidFill>
                  <a:schemeClr val="dk2"/>
                </a:solidFill>
                <a:highlight>
                  <a:srgbClr val="FFCD00"/>
                </a:highlight>
              </a:defRPr>
            </a:lvl8pPr>
            <a:lvl9pPr lvl="8" rtl="0">
              <a:spcBef>
                <a:spcPts val="0"/>
              </a:spcBef>
              <a:spcAft>
                <a:spcPts val="0"/>
              </a:spcAft>
              <a:buClr>
                <a:schemeClr val="dk2"/>
              </a:buClr>
              <a:buSzPts val="1400"/>
              <a:buNone/>
              <a:defRPr sz="1400">
                <a:solidFill>
                  <a:schemeClr val="dk2"/>
                </a:solidFill>
                <a:highlight>
                  <a:srgbClr val="FFCD00"/>
                </a:highlight>
              </a:defRPr>
            </a:lvl9pPr>
          </a:lstStyle>
          <a:p/>
        </p:txBody>
      </p:sp>
      <p:cxnSp>
        <p:nvCxnSpPr>
          <p:cNvPr id="15" name="Google Shape;15;p3"/>
          <p:cNvCxnSpPr/>
          <p:nvPr/>
        </p:nvCxnSpPr>
        <p:spPr>
          <a:xfrm>
            <a:off x="-6025" y="2571762"/>
            <a:ext cx="1984500" cy="0"/>
          </a:xfrm>
          <a:prstGeom prst="straightConnector1">
            <a:avLst/>
          </a:prstGeom>
          <a:noFill/>
          <a:ln cap="flat" cmpd="sng" w="9525">
            <a:solidFill>
              <a:srgbClr val="CCCCCC"/>
            </a:solidFill>
            <a:prstDash val="solid"/>
            <a:round/>
            <a:headEnd len="med" w="med" type="none"/>
            <a:tailEnd len="med" w="med" type="none"/>
          </a:ln>
        </p:spPr>
      </p:cxnSp>
      <p:sp>
        <p:nvSpPr>
          <p:cNvPr id="16" name="Google Shape;16;p3"/>
          <p:cNvSpPr/>
          <p:nvPr/>
        </p:nvSpPr>
        <p:spPr>
          <a:xfrm>
            <a:off x="1117950" y="2288250"/>
            <a:ext cx="567000" cy="5670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ctrTitle"/>
          </p:nvPr>
        </p:nvSpPr>
        <p:spPr>
          <a:xfrm>
            <a:off x="2022225" y="1693523"/>
            <a:ext cx="3787800" cy="1159800"/>
          </a:xfrm>
          <a:prstGeom prst="rect">
            <a:avLst/>
          </a:prstGeom>
        </p:spPr>
        <p:txBody>
          <a:bodyPr anchorCtr="0" anchor="b"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8" name="Google Shape;18;p3"/>
          <p:cNvCxnSpPr/>
          <p:nvPr/>
        </p:nvCxnSpPr>
        <p:spPr>
          <a:xfrm>
            <a:off x="5898975" y="2571750"/>
            <a:ext cx="3251100" cy="0"/>
          </a:xfrm>
          <a:prstGeom prst="straightConnector1">
            <a:avLst/>
          </a:prstGeom>
          <a:noFill/>
          <a:ln cap="flat" cmpd="sng" w="9525">
            <a:solidFill>
              <a:srgbClr val="CCCCCC"/>
            </a:solidFill>
            <a:prstDash val="solid"/>
            <a:round/>
            <a:headEnd len="med" w="med" type="none"/>
            <a:tailEnd len="med" w="med" type="none"/>
          </a:ln>
        </p:spPr>
      </p:cxnSp>
      <p:sp>
        <p:nvSpPr>
          <p:cNvPr id="19" name="Google Shape;19;p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0" name="Shape 20"/>
        <p:cNvGrpSpPr/>
        <p:nvPr/>
      </p:nvGrpSpPr>
      <p:grpSpPr>
        <a:xfrm>
          <a:off x="0" y="0"/>
          <a:ext cx="0" cy="0"/>
          <a:chOff x="0" y="0"/>
          <a:chExt cx="0" cy="0"/>
        </a:xfrm>
      </p:grpSpPr>
      <p:sp>
        <p:nvSpPr>
          <p:cNvPr id="21" name="Google Shape;21;p4"/>
          <p:cNvSpPr txBox="1"/>
          <p:nvPr>
            <p:ph idx="1" type="body"/>
          </p:nvPr>
        </p:nvSpPr>
        <p:spPr>
          <a:xfrm>
            <a:off x="2105050" y="2238000"/>
            <a:ext cx="4933800" cy="819900"/>
          </a:xfrm>
          <a:prstGeom prst="rect">
            <a:avLst/>
          </a:prstGeom>
        </p:spPr>
        <p:txBody>
          <a:bodyPr anchorCtr="0" anchor="b" bIns="91425" lIns="91425" spcFirstLastPara="1" rIns="91425" wrap="square" tIns="91425"/>
          <a:lstStyle>
            <a:lvl1pPr indent="-381000" lvl="0" marL="457200" rtl="0" algn="ctr">
              <a:spcBef>
                <a:spcPts val="600"/>
              </a:spcBef>
              <a:spcAft>
                <a:spcPts val="0"/>
              </a:spcAft>
              <a:buSzPts val="2400"/>
              <a:buFont typeface="Lora"/>
              <a:buChar char="◉"/>
              <a:defRPr i="1" sz="2400">
                <a:latin typeface="Lora"/>
                <a:ea typeface="Lora"/>
                <a:cs typeface="Lora"/>
                <a:sym typeface="Lora"/>
              </a:defRPr>
            </a:lvl1pPr>
            <a:lvl2pPr indent="-355600" lvl="1" marL="914400" rtl="0" algn="ctr">
              <a:spcBef>
                <a:spcPts val="0"/>
              </a:spcBef>
              <a:spcAft>
                <a:spcPts val="0"/>
              </a:spcAft>
              <a:buSzPts val="2000"/>
              <a:buFont typeface="Lora"/>
              <a:buChar char="○"/>
              <a:defRPr i="1">
                <a:latin typeface="Lora"/>
                <a:ea typeface="Lora"/>
                <a:cs typeface="Lora"/>
                <a:sym typeface="Lora"/>
              </a:defRPr>
            </a:lvl2pPr>
            <a:lvl3pPr indent="-355600" lvl="2" marL="1371600" rtl="0" algn="ctr">
              <a:spcBef>
                <a:spcPts val="0"/>
              </a:spcBef>
              <a:spcAft>
                <a:spcPts val="0"/>
              </a:spcAft>
              <a:buSzPts val="2000"/>
              <a:buFont typeface="Lora"/>
              <a:buChar char="■"/>
              <a:defRPr i="1">
                <a:latin typeface="Lora"/>
                <a:ea typeface="Lora"/>
                <a:cs typeface="Lora"/>
                <a:sym typeface="Lora"/>
              </a:defRPr>
            </a:lvl3pPr>
            <a:lvl4pPr indent="-381000" lvl="3" marL="1828800" rtl="0" algn="ctr">
              <a:spcBef>
                <a:spcPts val="0"/>
              </a:spcBef>
              <a:spcAft>
                <a:spcPts val="0"/>
              </a:spcAft>
              <a:buSzPts val="2400"/>
              <a:buFont typeface="Lora"/>
              <a:buChar char="●"/>
              <a:defRPr i="1" sz="2400">
                <a:latin typeface="Lora"/>
                <a:ea typeface="Lora"/>
                <a:cs typeface="Lora"/>
                <a:sym typeface="Lora"/>
              </a:defRPr>
            </a:lvl4pPr>
            <a:lvl5pPr indent="-381000" lvl="4" marL="2286000" rtl="0" algn="ctr">
              <a:spcBef>
                <a:spcPts val="0"/>
              </a:spcBef>
              <a:spcAft>
                <a:spcPts val="0"/>
              </a:spcAft>
              <a:buSzPts val="2400"/>
              <a:buFont typeface="Lora"/>
              <a:buChar char="○"/>
              <a:defRPr i="1" sz="2400">
                <a:latin typeface="Lora"/>
                <a:ea typeface="Lora"/>
                <a:cs typeface="Lora"/>
                <a:sym typeface="Lora"/>
              </a:defRPr>
            </a:lvl5pPr>
            <a:lvl6pPr indent="-381000" lvl="5" marL="2743200" rtl="0" algn="ctr">
              <a:spcBef>
                <a:spcPts val="0"/>
              </a:spcBef>
              <a:spcAft>
                <a:spcPts val="0"/>
              </a:spcAft>
              <a:buSzPts val="2400"/>
              <a:buFont typeface="Lora"/>
              <a:buChar char="■"/>
              <a:defRPr i="1" sz="2400">
                <a:latin typeface="Lora"/>
                <a:ea typeface="Lora"/>
                <a:cs typeface="Lora"/>
                <a:sym typeface="Lora"/>
              </a:defRPr>
            </a:lvl6pPr>
            <a:lvl7pPr indent="-381000" lvl="6" marL="3200400" rtl="0" algn="ctr">
              <a:spcBef>
                <a:spcPts val="0"/>
              </a:spcBef>
              <a:spcAft>
                <a:spcPts val="0"/>
              </a:spcAft>
              <a:buSzPts val="2400"/>
              <a:buFont typeface="Lora"/>
              <a:buChar char="●"/>
              <a:defRPr i="1" sz="2400">
                <a:latin typeface="Lora"/>
                <a:ea typeface="Lora"/>
                <a:cs typeface="Lora"/>
                <a:sym typeface="Lora"/>
              </a:defRPr>
            </a:lvl7pPr>
            <a:lvl8pPr indent="-381000" lvl="7" marL="3657600" rtl="0" algn="ctr">
              <a:spcBef>
                <a:spcPts val="0"/>
              </a:spcBef>
              <a:spcAft>
                <a:spcPts val="0"/>
              </a:spcAft>
              <a:buSzPts val="2400"/>
              <a:buFont typeface="Lora"/>
              <a:buChar char="○"/>
              <a:defRPr i="1" sz="2400">
                <a:latin typeface="Lora"/>
                <a:ea typeface="Lora"/>
                <a:cs typeface="Lora"/>
                <a:sym typeface="Lora"/>
              </a:defRPr>
            </a:lvl8pPr>
            <a:lvl9pPr indent="-381000" lvl="8" marL="4114800" algn="ctr">
              <a:spcBef>
                <a:spcPts val="0"/>
              </a:spcBef>
              <a:spcAft>
                <a:spcPts val="0"/>
              </a:spcAft>
              <a:buSzPts val="2400"/>
              <a:buFont typeface="Lora"/>
              <a:buChar char="■"/>
              <a:defRPr i="1" sz="2400">
                <a:latin typeface="Lora"/>
                <a:ea typeface="Lora"/>
                <a:cs typeface="Lora"/>
                <a:sym typeface="Lora"/>
              </a:defRPr>
            </a:lvl9pPr>
          </a:lstStyle>
          <a:p/>
        </p:txBody>
      </p:sp>
      <p:cxnSp>
        <p:nvCxnSpPr>
          <p:cNvPr id="22" name="Google Shape;22;p4"/>
          <p:cNvCxnSpPr/>
          <p:nvPr/>
        </p:nvCxnSpPr>
        <p:spPr>
          <a:xfrm>
            <a:off x="4584075" y="3676500"/>
            <a:ext cx="0" cy="1480500"/>
          </a:xfrm>
          <a:prstGeom prst="straightConnector1">
            <a:avLst/>
          </a:prstGeom>
          <a:noFill/>
          <a:ln cap="flat" cmpd="sng" w="9525">
            <a:solidFill>
              <a:srgbClr val="CCCCCC"/>
            </a:solidFill>
            <a:prstDash val="solid"/>
            <a:round/>
            <a:headEnd len="med" w="med" type="none"/>
            <a:tailEnd len="med" w="med" type="none"/>
          </a:ln>
        </p:spPr>
      </p:cxnSp>
      <p:sp>
        <p:nvSpPr>
          <p:cNvPr id="23" name="Google Shape;23;p4"/>
          <p:cNvSpPr/>
          <p:nvPr/>
        </p:nvSpPr>
        <p:spPr>
          <a:xfrm>
            <a:off x="4288500" y="3393000"/>
            <a:ext cx="567000" cy="5670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nvSpPr>
        <p:spPr>
          <a:xfrm>
            <a:off x="3593400" y="3412652"/>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Lora"/>
                <a:ea typeface="Lora"/>
                <a:cs typeface="Lora"/>
                <a:sym typeface="Lora"/>
              </a:rPr>
              <a:t>“</a:t>
            </a:r>
            <a:endParaRPr b="1" sz="3600">
              <a:latin typeface="Lora"/>
              <a:ea typeface="Lora"/>
              <a:cs typeface="Lora"/>
              <a:sym typeface="Lora"/>
            </a:endParaRPr>
          </a:p>
        </p:txBody>
      </p:sp>
      <p:sp>
        <p:nvSpPr>
          <p:cNvPr id="25" name="Google Shape;25;p4"/>
          <p:cNvSpPr txBox="1"/>
          <p:nvPr>
            <p:ph idx="12" type="sldNum"/>
          </p:nvPr>
        </p:nvSpPr>
        <p:spPr>
          <a:xfrm>
            <a:off x="4297650" y="1"/>
            <a:ext cx="548700" cy="393600"/>
          </a:xfrm>
          <a:prstGeom prst="rect">
            <a:avLst/>
          </a:prstGeom>
        </p:spPr>
        <p:txBody>
          <a:bodyPr anchorCtr="0" anchor="t" bIns="91425" lIns="91425" spcFirstLastPara="1" rIns="91425" wrap="square" tIns="91425">
            <a:noAutofit/>
          </a:bodyPr>
          <a:lstStyle>
            <a:lvl1pPr lvl="0" rtl="0" algn="ctr">
              <a:buNone/>
              <a:defRPr>
                <a:latin typeface="Lora"/>
                <a:ea typeface="Lora"/>
                <a:cs typeface="Lora"/>
                <a:sym typeface="Lora"/>
              </a:defRPr>
            </a:lvl1pPr>
            <a:lvl2pPr lvl="1" rtl="0" algn="ctr">
              <a:buNone/>
              <a:defRPr>
                <a:latin typeface="Lora"/>
                <a:ea typeface="Lora"/>
                <a:cs typeface="Lora"/>
                <a:sym typeface="Lora"/>
              </a:defRPr>
            </a:lvl2pPr>
            <a:lvl3pPr lvl="2" rtl="0" algn="ctr">
              <a:buNone/>
              <a:defRPr>
                <a:latin typeface="Lora"/>
                <a:ea typeface="Lora"/>
                <a:cs typeface="Lora"/>
                <a:sym typeface="Lora"/>
              </a:defRPr>
            </a:lvl3pPr>
            <a:lvl4pPr lvl="3" rtl="0" algn="ctr">
              <a:buNone/>
              <a:defRPr>
                <a:latin typeface="Lora"/>
                <a:ea typeface="Lora"/>
                <a:cs typeface="Lora"/>
                <a:sym typeface="Lora"/>
              </a:defRPr>
            </a:lvl4pPr>
            <a:lvl5pPr lvl="4" rtl="0" algn="ctr">
              <a:buNone/>
              <a:defRPr>
                <a:latin typeface="Lora"/>
                <a:ea typeface="Lora"/>
                <a:cs typeface="Lora"/>
                <a:sym typeface="Lora"/>
              </a:defRPr>
            </a:lvl5pPr>
            <a:lvl6pPr lvl="5" rtl="0" algn="ctr">
              <a:buNone/>
              <a:defRPr>
                <a:latin typeface="Lora"/>
                <a:ea typeface="Lora"/>
                <a:cs typeface="Lora"/>
                <a:sym typeface="Lora"/>
              </a:defRPr>
            </a:lvl6pPr>
            <a:lvl7pPr lvl="6" rtl="0" algn="ctr">
              <a:buNone/>
              <a:defRPr>
                <a:latin typeface="Lora"/>
                <a:ea typeface="Lora"/>
                <a:cs typeface="Lora"/>
                <a:sym typeface="Lora"/>
              </a:defRPr>
            </a:lvl7pPr>
            <a:lvl8pPr lvl="7" rtl="0" algn="ctr">
              <a:buNone/>
              <a:defRPr>
                <a:latin typeface="Lora"/>
                <a:ea typeface="Lora"/>
                <a:cs typeface="Lora"/>
                <a:sym typeface="Lora"/>
              </a:defRPr>
            </a:lvl8pPr>
            <a:lvl9pPr lvl="8" rtl="0" algn="ctr">
              <a:buNone/>
              <a:defRPr>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6"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28" name="Google Shape;28;p5"/>
          <p:cNvSpPr/>
          <p:nvPr/>
        </p:nvSpPr>
        <p:spPr>
          <a:xfrm>
            <a:off x="817475" y="928767"/>
            <a:ext cx="405900" cy="4059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type="title"/>
          </p:nvPr>
        </p:nvSpPr>
        <p:spPr>
          <a:xfrm>
            <a:off x="1381250" y="922668"/>
            <a:ext cx="3878400" cy="435600"/>
          </a:xfrm>
          <a:prstGeom prst="rect">
            <a:avLst/>
          </a:prstGeom>
        </p:spPr>
        <p:txBody>
          <a:bodyPr anchorCtr="0" anchor="ctr" bIns="91425" lIns="91425" spcFirstLastPara="1" rIns="91425" wrap="square" tIns="91425"/>
          <a:lstStyle>
            <a:lvl1pPr lvl="0" rtl="0">
              <a:spcBef>
                <a:spcPts val="0"/>
              </a:spcBef>
              <a:spcAft>
                <a:spcPts val="0"/>
              </a:spcAft>
              <a:buSzPts val="2000"/>
              <a:buFont typeface="Lora"/>
              <a:buNone/>
              <a:defRPr b="1" sz="2000">
                <a:latin typeface="Lora"/>
                <a:ea typeface="Lora"/>
                <a:cs typeface="Lora"/>
                <a:sym typeface="Lora"/>
              </a:defRPr>
            </a:lvl1pPr>
            <a:lvl2pPr lvl="1" rtl="0">
              <a:spcBef>
                <a:spcPts val="0"/>
              </a:spcBef>
              <a:spcAft>
                <a:spcPts val="0"/>
              </a:spcAft>
              <a:buSzPts val="2000"/>
              <a:buFont typeface="Lora"/>
              <a:buNone/>
              <a:defRPr b="1" sz="2000">
                <a:highlight>
                  <a:srgbClr val="FFFFFF"/>
                </a:highlight>
                <a:latin typeface="Lora"/>
                <a:ea typeface="Lora"/>
                <a:cs typeface="Lora"/>
                <a:sym typeface="Lora"/>
              </a:defRPr>
            </a:lvl2pPr>
            <a:lvl3pPr lvl="2" rtl="0">
              <a:spcBef>
                <a:spcPts val="0"/>
              </a:spcBef>
              <a:spcAft>
                <a:spcPts val="0"/>
              </a:spcAft>
              <a:buSzPts val="2000"/>
              <a:buFont typeface="Lora"/>
              <a:buNone/>
              <a:defRPr b="1" sz="2000">
                <a:highlight>
                  <a:srgbClr val="FFFFFF"/>
                </a:highlight>
                <a:latin typeface="Lora"/>
                <a:ea typeface="Lora"/>
                <a:cs typeface="Lora"/>
                <a:sym typeface="Lora"/>
              </a:defRPr>
            </a:lvl3pPr>
            <a:lvl4pPr lvl="3" rtl="0">
              <a:spcBef>
                <a:spcPts val="0"/>
              </a:spcBef>
              <a:spcAft>
                <a:spcPts val="0"/>
              </a:spcAft>
              <a:buSzPts val="2000"/>
              <a:buFont typeface="Lora"/>
              <a:buNone/>
              <a:defRPr b="1" sz="2000">
                <a:highlight>
                  <a:srgbClr val="FFFFFF"/>
                </a:highlight>
                <a:latin typeface="Lora"/>
                <a:ea typeface="Lora"/>
                <a:cs typeface="Lora"/>
                <a:sym typeface="Lora"/>
              </a:defRPr>
            </a:lvl4pPr>
            <a:lvl5pPr lvl="4" rtl="0">
              <a:spcBef>
                <a:spcPts val="0"/>
              </a:spcBef>
              <a:spcAft>
                <a:spcPts val="0"/>
              </a:spcAft>
              <a:buSzPts val="2000"/>
              <a:buFont typeface="Lora"/>
              <a:buNone/>
              <a:defRPr b="1" sz="2000">
                <a:highlight>
                  <a:srgbClr val="FFFFFF"/>
                </a:highlight>
                <a:latin typeface="Lora"/>
                <a:ea typeface="Lora"/>
                <a:cs typeface="Lora"/>
                <a:sym typeface="Lora"/>
              </a:defRPr>
            </a:lvl5pPr>
            <a:lvl6pPr lvl="5" rtl="0">
              <a:spcBef>
                <a:spcPts val="0"/>
              </a:spcBef>
              <a:spcAft>
                <a:spcPts val="0"/>
              </a:spcAft>
              <a:buSzPts val="2000"/>
              <a:buFont typeface="Lora"/>
              <a:buNone/>
              <a:defRPr b="1" sz="2000">
                <a:highlight>
                  <a:srgbClr val="FFFFFF"/>
                </a:highlight>
                <a:latin typeface="Lora"/>
                <a:ea typeface="Lora"/>
                <a:cs typeface="Lora"/>
                <a:sym typeface="Lora"/>
              </a:defRPr>
            </a:lvl6pPr>
            <a:lvl7pPr lvl="6" rtl="0">
              <a:spcBef>
                <a:spcPts val="0"/>
              </a:spcBef>
              <a:spcAft>
                <a:spcPts val="0"/>
              </a:spcAft>
              <a:buSzPts val="2000"/>
              <a:buFont typeface="Lora"/>
              <a:buNone/>
              <a:defRPr b="1" sz="2000">
                <a:highlight>
                  <a:srgbClr val="FFFFFF"/>
                </a:highlight>
                <a:latin typeface="Lora"/>
                <a:ea typeface="Lora"/>
                <a:cs typeface="Lora"/>
                <a:sym typeface="Lora"/>
              </a:defRPr>
            </a:lvl7pPr>
            <a:lvl8pPr lvl="7" rtl="0">
              <a:spcBef>
                <a:spcPts val="0"/>
              </a:spcBef>
              <a:spcAft>
                <a:spcPts val="0"/>
              </a:spcAft>
              <a:buSzPts val="2000"/>
              <a:buFont typeface="Lora"/>
              <a:buNone/>
              <a:defRPr b="1" sz="2000">
                <a:highlight>
                  <a:srgbClr val="FFFFFF"/>
                </a:highlight>
                <a:latin typeface="Lora"/>
                <a:ea typeface="Lora"/>
                <a:cs typeface="Lora"/>
                <a:sym typeface="Lora"/>
              </a:defRPr>
            </a:lvl8pPr>
            <a:lvl9pPr lvl="8" rtl="0">
              <a:spcBef>
                <a:spcPts val="0"/>
              </a:spcBef>
              <a:spcAft>
                <a:spcPts val="0"/>
              </a:spcAft>
              <a:buSzPts val="2000"/>
              <a:buFont typeface="Lora"/>
              <a:buNone/>
              <a:defRPr b="1" sz="2000">
                <a:highlight>
                  <a:srgbClr val="FFFFFF"/>
                </a:highlight>
                <a:latin typeface="Lora"/>
                <a:ea typeface="Lora"/>
                <a:cs typeface="Lora"/>
                <a:sym typeface="Lora"/>
              </a:defRPr>
            </a:lvl9pPr>
          </a:lstStyle>
          <a:p/>
        </p:txBody>
      </p:sp>
      <p:sp>
        <p:nvSpPr>
          <p:cNvPr id="30" name="Google Shape;30;p5"/>
          <p:cNvSpPr txBox="1"/>
          <p:nvPr>
            <p:ph idx="1" type="body"/>
          </p:nvPr>
        </p:nvSpPr>
        <p:spPr>
          <a:xfrm>
            <a:off x="1381250" y="1616470"/>
            <a:ext cx="6809700" cy="3112200"/>
          </a:xfrm>
          <a:prstGeom prst="rect">
            <a:avLst/>
          </a:prstGeom>
        </p:spPr>
        <p:txBody>
          <a:bodyPr anchorCtr="0" anchor="t" bIns="91425" lIns="91425" spcFirstLastPara="1" rIns="91425" wrap="square" tIns="91425"/>
          <a:lstStyle>
            <a:lvl1pPr indent="-381000" lvl="0" marL="4572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indent="-355600" lvl="1" marL="9144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indent="-355600" lvl="2" marL="1371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indent="-342900" lvl="3" marL="18288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indent="-342900" lvl="4" marL="22860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indent="-342900" lvl="5" marL="27432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indent="-342900" lvl="6" marL="32004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indent="-342900" lvl="7" marL="36576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indent="-342900" lvl="8" marL="41148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p:txBody>
      </p:sp>
      <p:cxnSp>
        <p:nvCxnSpPr>
          <p:cNvPr id="31" name="Google Shape;31;p5"/>
          <p:cNvCxnSpPr/>
          <p:nvPr/>
        </p:nvCxnSpPr>
        <p:spPr>
          <a:xfrm>
            <a:off x="5265650" y="1131725"/>
            <a:ext cx="3878400" cy="0"/>
          </a:xfrm>
          <a:prstGeom prst="straightConnector1">
            <a:avLst/>
          </a:prstGeom>
          <a:noFill/>
          <a:ln cap="flat" cmpd="sng" w="9525">
            <a:solidFill>
              <a:srgbClr val="CCCCCC"/>
            </a:solidFill>
            <a:prstDash val="solid"/>
            <a:round/>
            <a:headEnd len="med" w="med" type="none"/>
            <a:tailEnd len="med" w="med" type="none"/>
          </a:ln>
        </p:spPr>
      </p:cxnSp>
      <p:sp>
        <p:nvSpPr>
          <p:cNvPr id="32" name="Google Shape;32;p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3" name="Shape 33"/>
        <p:cNvGrpSpPr/>
        <p:nvPr/>
      </p:nvGrpSpPr>
      <p:grpSpPr>
        <a:xfrm>
          <a:off x="0" y="0"/>
          <a:ext cx="0" cy="0"/>
          <a:chOff x="0" y="0"/>
          <a:chExt cx="0" cy="0"/>
        </a:xfrm>
      </p:grpSpPr>
      <p:sp>
        <p:nvSpPr>
          <p:cNvPr id="34" name="Google Shape;34;p6"/>
          <p:cNvSpPr txBox="1"/>
          <p:nvPr>
            <p:ph type="title"/>
          </p:nvPr>
        </p:nvSpPr>
        <p:spPr>
          <a:xfrm>
            <a:off x="1381250" y="922668"/>
            <a:ext cx="3878400" cy="435600"/>
          </a:xfrm>
          <a:prstGeom prst="rect">
            <a:avLst/>
          </a:prstGeom>
        </p:spPr>
        <p:txBody>
          <a:bodyPr anchorCtr="0" anchor="ctr" bIns="91425" lIns="91425" spcFirstLastPara="1" rIns="91425" wrap="square" tIns="91425"/>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35" name="Google Shape;35;p6"/>
          <p:cNvSpPr txBox="1"/>
          <p:nvPr>
            <p:ph idx="1" type="body"/>
          </p:nvPr>
        </p:nvSpPr>
        <p:spPr>
          <a:xfrm>
            <a:off x="1381250" y="1618700"/>
            <a:ext cx="3425400" cy="32310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6" name="Google Shape;36;p6"/>
          <p:cNvSpPr txBox="1"/>
          <p:nvPr>
            <p:ph idx="2" type="body"/>
          </p:nvPr>
        </p:nvSpPr>
        <p:spPr>
          <a:xfrm>
            <a:off x="5012916" y="1618700"/>
            <a:ext cx="3425400" cy="32310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cxnSp>
        <p:nvCxnSpPr>
          <p:cNvPr id="37" name="Google Shape;37;p6"/>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38" name="Google Shape;38;p6"/>
          <p:cNvSpPr/>
          <p:nvPr/>
        </p:nvSpPr>
        <p:spPr>
          <a:xfrm>
            <a:off x="817475" y="928767"/>
            <a:ext cx="405900" cy="4059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6"/>
          <p:cNvCxnSpPr/>
          <p:nvPr/>
        </p:nvCxnSpPr>
        <p:spPr>
          <a:xfrm>
            <a:off x="5265650" y="1131725"/>
            <a:ext cx="3878400" cy="0"/>
          </a:xfrm>
          <a:prstGeom prst="straightConnector1">
            <a:avLst/>
          </a:prstGeom>
          <a:noFill/>
          <a:ln cap="flat" cmpd="sng" w="9525">
            <a:solidFill>
              <a:srgbClr val="CCCCCC"/>
            </a:solidFill>
            <a:prstDash val="solid"/>
            <a:round/>
            <a:headEnd len="med" w="med" type="none"/>
            <a:tailEnd len="med" w="med" type="none"/>
          </a:ln>
        </p:spPr>
      </p:cxnSp>
      <p:sp>
        <p:nvSpPr>
          <p:cNvPr id="40" name="Google Shape;40;p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1" name="Shape 41"/>
        <p:cNvGrpSpPr/>
        <p:nvPr/>
      </p:nvGrpSpPr>
      <p:grpSpPr>
        <a:xfrm>
          <a:off x="0" y="0"/>
          <a:ext cx="0" cy="0"/>
          <a:chOff x="0" y="0"/>
          <a:chExt cx="0" cy="0"/>
        </a:xfrm>
      </p:grpSpPr>
      <p:sp>
        <p:nvSpPr>
          <p:cNvPr id="42" name="Google Shape;42;p7"/>
          <p:cNvSpPr txBox="1"/>
          <p:nvPr>
            <p:ph type="title"/>
          </p:nvPr>
        </p:nvSpPr>
        <p:spPr>
          <a:xfrm>
            <a:off x="1381250" y="922668"/>
            <a:ext cx="3878400" cy="435600"/>
          </a:xfrm>
          <a:prstGeom prst="rect">
            <a:avLst/>
          </a:prstGeom>
        </p:spPr>
        <p:txBody>
          <a:bodyPr anchorCtr="0" anchor="ctr" bIns="91425" lIns="91425" spcFirstLastPara="1" rIns="91425" wrap="square" tIns="91425"/>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43" name="Google Shape;43;p7"/>
          <p:cNvSpPr txBox="1"/>
          <p:nvPr>
            <p:ph idx="1" type="body"/>
          </p:nvPr>
        </p:nvSpPr>
        <p:spPr>
          <a:xfrm>
            <a:off x="1381250" y="1651075"/>
            <a:ext cx="2334000" cy="31224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4" name="Google Shape;44;p7"/>
          <p:cNvSpPr txBox="1"/>
          <p:nvPr>
            <p:ph idx="2" type="body"/>
          </p:nvPr>
        </p:nvSpPr>
        <p:spPr>
          <a:xfrm>
            <a:off x="3834912" y="1651075"/>
            <a:ext cx="2334000" cy="31224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5" name="Google Shape;45;p7"/>
          <p:cNvSpPr txBox="1"/>
          <p:nvPr>
            <p:ph idx="3" type="body"/>
          </p:nvPr>
        </p:nvSpPr>
        <p:spPr>
          <a:xfrm>
            <a:off x="6288573" y="1651075"/>
            <a:ext cx="2334000" cy="31224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cxnSp>
        <p:nvCxnSpPr>
          <p:cNvPr id="46" name="Google Shape;46;p7"/>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47" name="Google Shape;47;p7"/>
          <p:cNvSpPr/>
          <p:nvPr/>
        </p:nvSpPr>
        <p:spPr>
          <a:xfrm>
            <a:off x="817475" y="928767"/>
            <a:ext cx="405900" cy="4059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7"/>
          <p:cNvCxnSpPr/>
          <p:nvPr/>
        </p:nvCxnSpPr>
        <p:spPr>
          <a:xfrm>
            <a:off x="5265650" y="1131725"/>
            <a:ext cx="3878400" cy="0"/>
          </a:xfrm>
          <a:prstGeom prst="straightConnector1">
            <a:avLst/>
          </a:prstGeom>
          <a:noFill/>
          <a:ln cap="flat" cmpd="sng" w="9525">
            <a:solidFill>
              <a:srgbClr val="CCCCCC"/>
            </a:solidFill>
            <a:prstDash val="solid"/>
            <a:round/>
            <a:headEnd len="med" w="med" type="none"/>
            <a:tailEnd len="med" w="med" type="none"/>
          </a:ln>
        </p:spPr>
      </p:cxnSp>
      <p:sp>
        <p:nvSpPr>
          <p:cNvPr id="49" name="Google Shape;49;p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0" name="Shape 50"/>
        <p:cNvGrpSpPr/>
        <p:nvPr/>
      </p:nvGrpSpPr>
      <p:grpSpPr>
        <a:xfrm>
          <a:off x="0" y="0"/>
          <a:ext cx="0" cy="0"/>
          <a:chOff x="0" y="0"/>
          <a:chExt cx="0" cy="0"/>
        </a:xfrm>
      </p:grpSpPr>
      <p:sp>
        <p:nvSpPr>
          <p:cNvPr id="51" name="Google Shape;51;p8"/>
          <p:cNvSpPr txBox="1"/>
          <p:nvPr>
            <p:ph type="title"/>
          </p:nvPr>
        </p:nvSpPr>
        <p:spPr>
          <a:xfrm>
            <a:off x="1381250" y="937125"/>
            <a:ext cx="3878400" cy="435600"/>
          </a:xfrm>
          <a:prstGeom prst="rect">
            <a:avLst/>
          </a:prstGeom>
        </p:spPr>
        <p:txBody>
          <a:bodyPr anchorCtr="0" anchor="ctr" bIns="91425" lIns="91425" spcFirstLastPara="1" rIns="91425" wrap="square" tIns="91425"/>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cxnSp>
        <p:nvCxnSpPr>
          <p:cNvPr id="52" name="Google Shape;52;p8"/>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53" name="Google Shape;53;p8"/>
          <p:cNvSpPr/>
          <p:nvPr/>
        </p:nvSpPr>
        <p:spPr>
          <a:xfrm>
            <a:off x="817475" y="928767"/>
            <a:ext cx="405900" cy="4059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 name="Google Shape;54;p8"/>
          <p:cNvCxnSpPr/>
          <p:nvPr/>
        </p:nvCxnSpPr>
        <p:spPr>
          <a:xfrm>
            <a:off x="5265650" y="1131725"/>
            <a:ext cx="3878400" cy="0"/>
          </a:xfrm>
          <a:prstGeom prst="straightConnector1">
            <a:avLst/>
          </a:prstGeom>
          <a:noFill/>
          <a:ln cap="flat" cmpd="sng" w="9525">
            <a:solidFill>
              <a:srgbClr val="CCCCCC"/>
            </a:solidFill>
            <a:prstDash val="solid"/>
            <a:round/>
            <a:headEnd len="med" w="med" type="none"/>
            <a:tailEnd len="med" w="med" type="none"/>
          </a:ln>
        </p:spPr>
      </p:cxnSp>
      <p:sp>
        <p:nvSpPr>
          <p:cNvPr id="55" name="Google Shape;55;p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6" name="Shape 56"/>
        <p:cNvGrpSpPr/>
        <p:nvPr/>
      </p:nvGrpSpPr>
      <p:grpSpPr>
        <a:xfrm>
          <a:off x="0" y="0"/>
          <a:ext cx="0" cy="0"/>
          <a:chOff x="0" y="0"/>
          <a:chExt cx="0" cy="0"/>
        </a:xfrm>
      </p:grpSpPr>
      <p:sp>
        <p:nvSpPr>
          <p:cNvPr id="57" name="Google Shape;57;p9"/>
          <p:cNvSpPr txBox="1"/>
          <p:nvPr>
            <p:ph idx="1" type="body"/>
          </p:nvPr>
        </p:nvSpPr>
        <p:spPr>
          <a:xfrm>
            <a:off x="1990450" y="4037375"/>
            <a:ext cx="5163000" cy="519600"/>
          </a:xfrm>
          <a:prstGeom prst="rect">
            <a:avLst/>
          </a:prstGeom>
        </p:spPr>
        <p:txBody>
          <a:bodyPr anchorCtr="0" anchor="b" bIns="91425" lIns="91425" spcFirstLastPara="1" rIns="91425" wrap="square" tIns="91425"/>
          <a:lstStyle>
            <a:lvl1pPr indent="-228600" lvl="0" marL="457200" algn="ctr">
              <a:spcBef>
                <a:spcPts val="360"/>
              </a:spcBef>
              <a:spcAft>
                <a:spcPts val="0"/>
              </a:spcAft>
              <a:buSzPts val="1400"/>
              <a:buFont typeface="Lora"/>
              <a:buNone/>
              <a:defRPr i="1" sz="1400">
                <a:latin typeface="Lora"/>
                <a:ea typeface="Lora"/>
                <a:cs typeface="Lora"/>
                <a:sym typeface="Lora"/>
              </a:defRPr>
            </a:lvl1pPr>
          </a:lstStyle>
          <a:p/>
        </p:txBody>
      </p:sp>
      <p:cxnSp>
        <p:nvCxnSpPr>
          <p:cNvPr id="58" name="Google Shape;58;p9"/>
          <p:cNvCxnSpPr/>
          <p:nvPr/>
        </p:nvCxnSpPr>
        <p:spPr>
          <a:xfrm>
            <a:off x="-6025" y="4666129"/>
            <a:ext cx="9162000" cy="0"/>
          </a:xfrm>
          <a:prstGeom prst="straightConnector1">
            <a:avLst/>
          </a:prstGeom>
          <a:noFill/>
          <a:ln cap="flat" cmpd="sng" w="9525">
            <a:solidFill>
              <a:srgbClr val="CCCCCC"/>
            </a:solidFill>
            <a:prstDash val="solid"/>
            <a:round/>
            <a:headEnd len="med" w="med" type="none"/>
            <a:tailEnd len="med" w="med" type="none"/>
          </a:ln>
        </p:spPr>
      </p:cxnSp>
      <p:sp>
        <p:nvSpPr>
          <p:cNvPr id="59" name="Google Shape;59;p9"/>
          <p:cNvSpPr/>
          <p:nvPr/>
        </p:nvSpPr>
        <p:spPr>
          <a:xfrm>
            <a:off x="4457400" y="4551496"/>
            <a:ext cx="229200" cy="2292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txBox="1"/>
          <p:nvPr>
            <p:ph idx="12" type="sldNum"/>
          </p:nvPr>
        </p:nvSpPr>
        <p:spPr>
          <a:xfrm>
            <a:off x="4297650" y="4780700"/>
            <a:ext cx="548700" cy="362700"/>
          </a:xfrm>
          <a:prstGeom prst="rect">
            <a:avLst/>
          </a:prstGeom>
        </p:spPr>
        <p:txBody>
          <a:bodyPr anchorCtr="0" anchor="ctr" bIns="91425" lIns="91425" spcFirstLastPara="1" rIns="91425" wrap="square" tIns="91425">
            <a:noAutofit/>
          </a:bodyPr>
          <a:lstStyle>
            <a:lvl1pPr lvl="0" rtl="0" algn="ctr">
              <a:buNone/>
              <a:defRPr>
                <a:latin typeface="Lora"/>
                <a:ea typeface="Lora"/>
                <a:cs typeface="Lora"/>
                <a:sym typeface="Lora"/>
              </a:defRPr>
            </a:lvl1pPr>
            <a:lvl2pPr lvl="1" rtl="0" algn="ctr">
              <a:buNone/>
              <a:defRPr>
                <a:latin typeface="Lora"/>
                <a:ea typeface="Lora"/>
                <a:cs typeface="Lora"/>
                <a:sym typeface="Lora"/>
              </a:defRPr>
            </a:lvl2pPr>
            <a:lvl3pPr lvl="2" rtl="0" algn="ctr">
              <a:buNone/>
              <a:defRPr>
                <a:latin typeface="Lora"/>
                <a:ea typeface="Lora"/>
                <a:cs typeface="Lora"/>
                <a:sym typeface="Lora"/>
              </a:defRPr>
            </a:lvl3pPr>
            <a:lvl4pPr lvl="3" rtl="0" algn="ctr">
              <a:buNone/>
              <a:defRPr>
                <a:latin typeface="Lora"/>
                <a:ea typeface="Lora"/>
                <a:cs typeface="Lora"/>
                <a:sym typeface="Lora"/>
              </a:defRPr>
            </a:lvl4pPr>
            <a:lvl5pPr lvl="4" rtl="0" algn="ctr">
              <a:buNone/>
              <a:defRPr>
                <a:latin typeface="Lora"/>
                <a:ea typeface="Lora"/>
                <a:cs typeface="Lora"/>
                <a:sym typeface="Lora"/>
              </a:defRPr>
            </a:lvl5pPr>
            <a:lvl6pPr lvl="5" rtl="0" algn="ctr">
              <a:buNone/>
              <a:defRPr>
                <a:latin typeface="Lora"/>
                <a:ea typeface="Lora"/>
                <a:cs typeface="Lora"/>
                <a:sym typeface="Lora"/>
              </a:defRPr>
            </a:lvl6pPr>
            <a:lvl7pPr lvl="6" rtl="0" algn="ctr">
              <a:buNone/>
              <a:defRPr>
                <a:latin typeface="Lora"/>
                <a:ea typeface="Lora"/>
                <a:cs typeface="Lora"/>
                <a:sym typeface="Lora"/>
              </a:defRPr>
            </a:lvl7pPr>
            <a:lvl8pPr lvl="7" rtl="0" algn="ctr">
              <a:buNone/>
              <a:defRPr>
                <a:latin typeface="Lora"/>
                <a:ea typeface="Lora"/>
                <a:cs typeface="Lora"/>
                <a:sym typeface="Lora"/>
              </a:defRPr>
            </a:lvl8pPr>
            <a:lvl9pPr lvl="8" rtl="0" algn="ctr">
              <a:buNone/>
              <a:defRPr>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1" name="Shape 61"/>
        <p:cNvGrpSpPr/>
        <p:nvPr/>
      </p:nvGrpSpPr>
      <p:grpSpPr>
        <a:xfrm>
          <a:off x="0" y="0"/>
          <a:ext cx="0" cy="0"/>
          <a:chOff x="0" y="0"/>
          <a:chExt cx="0" cy="0"/>
        </a:xfrm>
      </p:grpSpPr>
      <p:cxnSp>
        <p:nvCxnSpPr>
          <p:cNvPr id="62" name="Google Shape;62;p10"/>
          <p:cNvCxnSpPr/>
          <p:nvPr/>
        </p:nvCxnSpPr>
        <p:spPr>
          <a:xfrm>
            <a:off x="-6025" y="4513729"/>
            <a:ext cx="9162000" cy="0"/>
          </a:xfrm>
          <a:prstGeom prst="straightConnector1">
            <a:avLst/>
          </a:prstGeom>
          <a:noFill/>
          <a:ln cap="flat" cmpd="sng" w="9525">
            <a:solidFill>
              <a:srgbClr val="CCCCCC"/>
            </a:solidFill>
            <a:prstDash val="solid"/>
            <a:round/>
            <a:headEnd len="med" w="med" type="none"/>
            <a:tailEnd len="med" w="med" type="none"/>
          </a:ln>
        </p:spPr>
      </p:cxnSp>
      <p:sp>
        <p:nvSpPr>
          <p:cNvPr id="63" name="Google Shape;63;p10"/>
          <p:cNvSpPr/>
          <p:nvPr/>
        </p:nvSpPr>
        <p:spPr>
          <a:xfrm>
            <a:off x="4293700" y="4235405"/>
            <a:ext cx="556500" cy="5565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0"/>
          <p:cNvSpPr txBox="1"/>
          <p:nvPr>
            <p:ph idx="12" type="sldNum"/>
          </p:nvPr>
        </p:nvSpPr>
        <p:spPr>
          <a:xfrm>
            <a:off x="4297650" y="4791900"/>
            <a:ext cx="548700" cy="351600"/>
          </a:xfrm>
          <a:prstGeom prst="rect">
            <a:avLst/>
          </a:prstGeom>
        </p:spPr>
        <p:txBody>
          <a:bodyPr anchorCtr="0" anchor="ctr" bIns="91425" lIns="91425" spcFirstLastPara="1" rIns="91425" wrap="square" tIns="91425">
            <a:noAutofit/>
          </a:bodyPr>
          <a:lstStyle>
            <a:lvl1pPr lvl="0" rtl="0" algn="ctr">
              <a:buNone/>
              <a:defRPr>
                <a:latin typeface="Lora"/>
                <a:ea typeface="Lora"/>
                <a:cs typeface="Lora"/>
                <a:sym typeface="Lora"/>
              </a:defRPr>
            </a:lvl1pPr>
            <a:lvl2pPr lvl="1" rtl="0" algn="ctr">
              <a:buNone/>
              <a:defRPr>
                <a:latin typeface="Lora"/>
                <a:ea typeface="Lora"/>
                <a:cs typeface="Lora"/>
                <a:sym typeface="Lora"/>
              </a:defRPr>
            </a:lvl2pPr>
            <a:lvl3pPr lvl="2" rtl="0" algn="ctr">
              <a:buNone/>
              <a:defRPr>
                <a:latin typeface="Lora"/>
                <a:ea typeface="Lora"/>
                <a:cs typeface="Lora"/>
                <a:sym typeface="Lora"/>
              </a:defRPr>
            </a:lvl3pPr>
            <a:lvl4pPr lvl="3" rtl="0" algn="ctr">
              <a:buNone/>
              <a:defRPr>
                <a:latin typeface="Lora"/>
                <a:ea typeface="Lora"/>
                <a:cs typeface="Lora"/>
                <a:sym typeface="Lora"/>
              </a:defRPr>
            </a:lvl4pPr>
            <a:lvl5pPr lvl="4" rtl="0" algn="ctr">
              <a:buNone/>
              <a:defRPr>
                <a:latin typeface="Lora"/>
                <a:ea typeface="Lora"/>
                <a:cs typeface="Lora"/>
                <a:sym typeface="Lora"/>
              </a:defRPr>
            </a:lvl5pPr>
            <a:lvl6pPr lvl="5" rtl="0" algn="ctr">
              <a:buNone/>
              <a:defRPr>
                <a:latin typeface="Lora"/>
                <a:ea typeface="Lora"/>
                <a:cs typeface="Lora"/>
                <a:sym typeface="Lora"/>
              </a:defRPr>
            </a:lvl6pPr>
            <a:lvl7pPr lvl="6" rtl="0" algn="ctr">
              <a:buNone/>
              <a:defRPr>
                <a:latin typeface="Lora"/>
                <a:ea typeface="Lora"/>
                <a:cs typeface="Lora"/>
                <a:sym typeface="Lora"/>
              </a:defRPr>
            </a:lvl7pPr>
            <a:lvl8pPr lvl="7" rtl="0" algn="ctr">
              <a:buNone/>
              <a:defRPr>
                <a:latin typeface="Lora"/>
                <a:ea typeface="Lora"/>
                <a:cs typeface="Lora"/>
                <a:sym typeface="Lora"/>
              </a:defRPr>
            </a:lvl8pPr>
            <a:lvl9pPr lvl="8" rtl="0" algn="ctr">
              <a:buNone/>
              <a:defRPr>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1381250" y="1616470"/>
            <a:ext cx="6809700" cy="3112200"/>
          </a:xfrm>
          <a:prstGeom prst="rect">
            <a:avLst/>
          </a:prstGeom>
          <a:noFill/>
          <a:ln>
            <a:noFill/>
          </a:ln>
        </p:spPr>
        <p:txBody>
          <a:bodyPr anchorCtr="0" anchor="t" bIns="91425" lIns="91425" spcFirstLastPara="1" rIns="91425" wrap="square" tIns="91425"/>
          <a:lstStyle>
            <a:lvl1pPr indent="-381000" lvl="0" marL="45720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indent="-355600" lvl="1" marL="91440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indent="-355600" lvl="2" marL="137160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indent="-342900" lvl="3" marL="18288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indent="-342900" lvl="4" marL="22860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indent="-342900" lvl="5" marL="27432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indent="-342900" lvl="6" marL="32004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indent="-342900" lvl="7" marL="36576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indent="-342900" lvl="8" marL="41148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p:txBody>
      </p:sp>
      <p:sp>
        <p:nvSpPr>
          <p:cNvPr id="7" name="Google Shape;7;p1"/>
          <p:cNvSpPr txBox="1"/>
          <p:nvPr>
            <p:ph type="title"/>
          </p:nvPr>
        </p:nvSpPr>
        <p:spPr>
          <a:xfrm>
            <a:off x="1381250" y="937117"/>
            <a:ext cx="6809700" cy="435600"/>
          </a:xfrm>
          <a:prstGeom prst="rect">
            <a:avLst/>
          </a:prstGeom>
          <a:noFill/>
          <a:ln>
            <a:noFill/>
          </a:ln>
        </p:spPr>
        <p:txBody>
          <a:bodyPr anchorCtr="0" anchor="ctr" bIns="91425" lIns="91425" spcFirstLastPara="1" rIns="91425" wrap="square" tIns="91425"/>
          <a:lstStyle>
            <a:lvl1pPr lvl="0">
              <a:spcBef>
                <a:spcPts val="0"/>
              </a:spcBef>
              <a:spcAft>
                <a:spcPts val="0"/>
              </a:spcAft>
              <a:buSzPts val="2000"/>
              <a:buFont typeface="Lora"/>
              <a:buNone/>
              <a:defRPr b="1" sz="2000">
                <a:latin typeface="Lora"/>
                <a:ea typeface="Lora"/>
                <a:cs typeface="Lora"/>
                <a:sym typeface="Lora"/>
              </a:defRPr>
            </a:lvl1pPr>
            <a:lvl2pPr lvl="1">
              <a:spcBef>
                <a:spcPts val="0"/>
              </a:spcBef>
              <a:spcAft>
                <a:spcPts val="0"/>
              </a:spcAft>
              <a:buSzPts val="2000"/>
              <a:buFont typeface="Lora"/>
              <a:buNone/>
              <a:defRPr b="1" sz="2000">
                <a:latin typeface="Lora"/>
                <a:ea typeface="Lora"/>
                <a:cs typeface="Lora"/>
                <a:sym typeface="Lora"/>
              </a:defRPr>
            </a:lvl2pPr>
            <a:lvl3pPr lvl="2">
              <a:spcBef>
                <a:spcPts val="0"/>
              </a:spcBef>
              <a:spcAft>
                <a:spcPts val="0"/>
              </a:spcAft>
              <a:buSzPts val="2000"/>
              <a:buFont typeface="Lora"/>
              <a:buNone/>
              <a:defRPr b="1" sz="2000">
                <a:latin typeface="Lora"/>
                <a:ea typeface="Lora"/>
                <a:cs typeface="Lora"/>
                <a:sym typeface="Lora"/>
              </a:defRPr>
            </a:lvl3pPr>
            <a:lvl4pPr lvl="3">
              <a:spcBef>
                <a:spcPts val="0"/>
              </a:spcBef>
              <a:spcAft>
                <a:spcPts val="0"/>
              </a:spcAft>
              <a:buSzPts val="2000"/>
              <a:buFont typeface="Lora"/>
              <a:buNone/>
              <a:defRPr b="1" sz="2000">
                <a:latin typeface="Lora"/>
                <a:ea typeface="Lora"/>
                <a:cs typeface="Lora"/>
                <a:sym typeface="Lora"/>
              </a:defRPr>
            </a:lvl4pPr>
            <a:lvl5pPr lvl="4">
              <a:spcBef>
                <a:spcPts val="0"/>
              </a:spcBef>
              <a:spcAft>
                <a:spcPts val="0"/>
              </a:spcAft>
              <a:buSzPts val="2000"/>
              <a:buFont typeface="Lora"/>
              <a:buNone/>
              <a:defRPr b="1" sz="2000">
                <a:latin typeface="Lora"/>
                <a:ea typeface="Lora"/>
                <a:cs typeface="Lora"/>
                <a:sym typeface="Lora"/>
              </a:defRPr>
            </a:lvl5pPr>
            <a:lvl6pPr lvl="5">
              <a:spcBef>
                <a:spcPts val="0"/>
              </a:spcBef>
              <a:spcAft>
                <a:spcPts val="0"/>
              </a:spcAft>
              <a:buSzPts val="2000"/>
              <a:buFont typeface="Lora"/>
              <a:buNone/>
              <a:defRPr b="1" sz="2000">
                <a:latin typeface="Lora"/>
                <a:ea typeface="Lora"/>
                <a:cs typeface="Lora"/>
                <a:sym typeface="Lora"/>
              </a:defRPr>
            </a:lvl6pPr>
            <a:lvl7pPr lvl="6">
              <a:spcBef>
                <a:spcPts val="0"/>
              </a:spcBef>
              <a:spcAft>
                <a:spcPts val="0"/>
              </a:spcAft>
              <a:buSzPts val="2000"/>
              <a:buFont typeface="Lora"/>
              <a:buNone/>
              <a:defRPr b="1" sz="2000">
                <a:latin typeface="Lora"/>
                <a:ea typeface="Lora"/>
                <a:cs typeface="Lora"/>
                <a:sym typeface="Lora"/>
              </a:defRPr>
            </a:lvl7pPr>
            <a:lvl8pPr lvl="7">
              <a:spcBef>
                <a:spcPts val="0"/>
              </a:spcBef>
              <a:spcAft>
                <a:spcPts val="0"/>
              </a:spcAft>
              <a:buSzPts val="2000"/>
              <a:buFont typeface="Lora"/>
              <a:buNone/>
              <a:defRPr b="1" sz="2000">
                <a:latin typeface="Lora"/>
                <a:ea typeface="Lora"/>
                <a:cs typeface="Lora"/>
                <a:sym typeface="Lora"/>
              </a:defRPr>
            </a:lvl8pPr>
            <a:lvl9pPr lvl="8">
              <a:spcBef>
                <a:spcPts val="0"/>
              </a:spcBef>
              <a:spcAft>
                <a:spcPts val="0"/>
              </a:spcAft>
              <a:buSzPts val="2000"/>
              <a:buFont typeface="Lora"/>
              <a:buNone/>
              <a:defRPr b="1" sz="2000">
                <a:latin typeface="Lora"/>
                <a:ea typeface="Lora"/>
                <a:cs typeface="Lora"/>
                <a:sym typeface="Lora"/>
              </a:defRPr>
            </a:lvl9pPr>
          </a:lstStyle>
          <a:p/>
        </p:txBody>
      </p:sp>
      <p:sp>
        <p:nvSpPr>
          <p:cNvPr id="8" name="Google Shape;8;p1"/>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comments" Target="../comments/comment4.xml"/><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comments" Target="../comments/commen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comments" Target="../comments/comment6.xml"/><Relationship Id="rId4" Type="http://schemas.openxmlformats.org/officeDocument/2006/relationships/image" Target="../media/image14.png"/><Relationship Id="rId5" Type="http://schemas.openxmlformats.org/officeDocument/2006/relationships/image" Target="../media/image37.png"/><Relationship Id="rId6"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hyperlink" Target="http://drive.google.com/file/d/13TUQ1sConYJERxYN5S3uvAlDc0i4TGLE/view" TargetMode="External"/><Relationship Id="rId4"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hyperlink" Target="http://drive.google.com/file/d/1Vxt6pJNhBLAkrJTGe_tcRC5QNslEjKND/view" TargetMode="External"/><Relationship Id="rId4" Type="http://schemas.openxmlformats.org/officeDocument/2006/relationships/image" Target="../media/image3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4.png"/><Relationship Id="rId4" Type="http://schemas.openxmlformats.org/officeDocument/2006/relationships/image" Target="../media/image15.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comments" Target="../comments/commen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omments" Target="../comments/comment3.xml"/><Relationship Id="rId4" Type="http://schemas.openxmlformats.org/officeDocument/2006/relationships/hyperlink" Target="https://arxiv.org/pdf/1506.02640.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2"/>
          <p:cNvSpPr txBox="1"/>
          <p:nvPr>
            <p:ph type="ctrTitle"/>
          </p:nvPr>
        </p:nvSpPr>
        <p:spPr>
          <a:xfrm>
            <a:off x="996625" y="2003900"/>
            <a:ext cx="61683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highlight>
                  <a:srgbClr val="FFCD00"/>
                </a:highlight>
              </a:rPr>
              <a:t>Object Classification</a:t>
            </a:r>
            <a:r>
              <a:rPr lang="en"/>
              <a:t> Using Google AI Open Images</a:t>
            </a:r>
            <a:endParaRPr/>
          </a:p>
        </p:txBody>
      </p:sp>
      <p:sp>
        <p:nvSpPr>
          <p:cNvPr id="72" name="Google Shape;72;p12"/>
          <p:cNvSpPr txBox="1"/>
          <p:nvPr/>
        </p:nvSpPr>
        <p:spPr>
          <a:xfrm>
            <a:off x="1729000" y="3686625"/>
            <a:ext cx="7065900" cy="9237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800">
                <a:solidFill>
                  <a:schemeClr val="dk1"/>
                </a:solidFill>
                <a:latin typeface="Quattrocento Sans"/>
                <a:ea typeface="Quattrocento Sans"/>
                <a:cs typeface="Quattrocento Sans"/>
                <a:sym typeface="Quattrocento Sans"/>
              </a:rPr>
              <a:t>Atindra Bandi, Alyson Brown, Sagar Chadha, Amy Dang, Jason Su</a:t>
            </a:r>
            <a:endParaRPr b="1"/>
          </a:p>
        </p:txBody>
      </p:sp>
      <p:grpSp>
        <p:nvGrpSpPr>
          <p:cNvPr id="73" name="Google Shape;73;p12"/>
          <p:cNvGrpSpPr/>
          <p:nvPr/>
        </p:nvGrpSpPr>
        <p:grpSpPr>
          <a:xfrm>
            <a:off x="1222968" y="3527882"/>
            <a:ext cx="356204" cy="313212"/>
            <a:chOff x="1929775" y="320925"/>
            <a:chExt cx="423800" cy="372650"/>
          </a:xfrm>
        </p:grpSpPr>
        <p:sp>
          <p:nvSpPr>
            <p:cNvPr id="74" name="Google Shape;74;p12"/>
            <p:cNvSpPr/>
            <p:nvPr/>
          </p:nvSpPr>
          <p:spPr>
            <a:xfrm>
              <a:off x="1929775" y="320925"/>
              <a:ext cx="423800" cy="372650"/>
            </a:xfrm>
            <a:custGeom>
              <a:rect b="b" l="l" r="r" t="t"/>
              <a:pathLst>
                <a:path extrusionOk="0" fill="none" h="14906" w="16952">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2"/>
            <p:cNvSpPr/>
            <p:nvPr/>
          </p:nvSpPr>
          <p:spPr>
            <a:xfrm>
              <a:off x="1954125" y="345275"/>
              <a:ext cx="375100" cy="323950"/>
            </a:xfrm>
            <a:custGeom>
              <a:rect b="b" l="l" r="r" t="t"/>
              <a:pathLst>
                <a:path extrusionOk="0" fill="none" h="12958" w="15004">
                  <a:moveTo>
                    <a:pt x="15003" y="12957"/>
                  </a:moveTo>
                  <a:lnTo>
                    <a:pt x="1" y="12957"/>
                  </a:lnTo>
                  <a:lnTo>
                    <a:pt x="1" y="0"/>
                  </a:lnTo>
                  <a:lnTo>
                    <a:pt x="15003" y="0"/>
                  </a:lnTo>
                  <a:lnTo>
                    <a:pt x="15003" y="12957"/>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2"/>
            <p:cNvSpPr/>
            <p:nvPr/>
          </p:nvSpPr>
          <p:spPr>
            <a:xfrm>
              <a:off x="2162375" y="534625"/>
              <a:ext cx="146750" cy="113275"/>
            </a:xfrm>
            <a:custGeom>
              <a:rect b="b" l="l" r="r" t="t"/>
              <a:pathLst>
                <a:path extrusionOk="0" fill="none" h="4531" w="587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2"/>
            <p:cNvSpPr/>
            <p:nvPr/>
          </p:nvSpPr>
          <p:spPr>
            <a:xfrm>
              <a:off x="1974225" y="468875"/>
              <a:ext cx="232600" cy="179025"/>
            </a:xfrm>
            <a:custGeom>
              <a:rect b="b" l="l" r="r" t="t"/>
              <a:pathLst>
                <a:path extrusionOk="0" fill="none" h="7161" w="9304">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2"/>
            <p:cNvSpPr/>
            <p:nvPr/>
          </p:nvSpPr>
          <p:spPr>
            <a:xfrm>
              <a:off x="2169675" y="396425"/>
              <a:ext cx="97450" cy="97450"/>
            </a:xfrm>
            <a:custGeom>
              <a:rect b="b" l="l" r="r" t="t"/>
              <a:pathLst>
                <a:path extrusionOk="0" fill="none" h="3898" w="3898">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21"/>
          <p:cNvPicPr preferRelativeResize="0"/>
          <p:nvPr/>
        </p:nvPicPr>
        <p:blipFill>
          <a:blip r:embed="rId3">
            <a:alphaModFix/>
          </a:blip>
          <a:stretch>
            <a:fillRect/>
          </a:stretch>
        </p:blipFill>
        <p:spPr>
          <a:xfrm>
            <a:off x="808549" y="2234825"/>
            <a:ext cx="7375574" cy="2793475"/>
          </a:xfrm>
          <a:prstGeom prst="rect">
            <a:avLst/>
          </a:prstGeom>
          <a:noFill/>
          <a:ln>
            <a:noFill/>
          </a:ln>
        </p:spPr>
      </p:pic>
      <p:sp>
        <p:nvSpPr>
          <p:cNvPr id="168" name="Google Shape;168;p2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69" name="Google Shape;169;p21"/>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Architecture</a:t>
            </a:r>
            <a:endParaRPr/>
          </a:p>
        </p:txBody>
      </p:sp>
      <p:sp>
        <p:nvSpPr>
          <p:cNvPr id="170" name="Google Shape;170;p21"/>
          <p:cNvSpPr/>
          <p:nvPr/>
        </p:nvSpPr>
        <p:spPr>
          <a:xfrm>
            <a:off x="7055950" y="2578750"/>
            <a:ext cx="351900" cy="9585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txBox="1"/>
          <p:nvPr/>
        </p:nvSpPr>
        <p:spPr>
          <a:xfrm>
            <a:off x="6339250" y="1957375"/>
            <a:ext cx="2375400" cy="8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Randomize weights for the last layer and train on our data.</a:t>
            </a:r>
            <a:endParaRPr>
              <a:latin typeface="Quattrocento Sans"/>
              <a:ea typeface="Quattrocento Sans"/>
              <a:cs typeface="Quattrocento Sans"/>
              <a:sym typeface="Quattrocento Sans"/>
            </a:endParaRPr>
          </a:p>
        </p:txBody>
      </p:sp>
      <p:sp>
        <p:nvSpPr>
          <p:cNvPr id="172" name="Google Shape;172;p21"/>
          <p:cNvSpPr/>
          <p:nvPr/>
        </p:nvSpPr>
        <p:spPr>
          <a:xfrm>
            <a:off x="973075" y="1957375"/>
            <a:ext cx="351900" cy="435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txBox="1"/>
          <p:nvPr/>
        </p:nvSpPr>
        <p:spPr>
          <a:xfrm>
            <a:off x="296150" y="1358275"/>
            <a:ext cx="2075100" cy="8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Change input image dimensions to 608X608</a:t>
            </a:r>
            <a:endParaRPr>
              <a:latin typeface="Quattrocento Sans"/>
              <a:ea typeface="Quattrocento Sans"/>
              <a:cs typeface="Quattrocento Sans"/>
              <a:sym typeface="Quattrocento Sans"/>
            </a:endParaRPr>
          </a:p>
        </p:txBody>
      </p:sp>
      <p:sp>
        <p:nvSpPr>
          <p:cNvPr id="174" name="Google Shape;174;p21"/>
          <p:cNvSpPr txBox="1"/>
          <p:nvPr/>
        </p:nvSpPr>
        <p:spPr>
          <a:xfrm>
            <a:off x="0" y="0"/>
            <a:ext cx="9144000" cy="768300"/>
          </a:xfrm>
          <a:prstGeom prst="rect">
            <a:avLst/>
          </a:prstGeom>
          <a:noFill/>
          <a:ln>
            <a:noFill/>
          </a:ln>
        </p:spPr>
        <p:txBody>
          <a:bodyPr anchorCtr="0" anchor="ctr" bIns="91425" lIns="91425" spcFirstLastPara="1" rIns="91425" wrap="square" tIns="91425">
            <a:noAutofit/>
          </a:bodyPr>
          <a:lstStyle/>
          <a:p>
            <a:pPr indent="0" lvl="0" marL="457200" rtl="0" algn="l">
              <a:spcBef>
                <a:spcPts val="600"/>
              </a:spcBef>
              <a:spcAft>
                <a:spcPts val="0"/>
              </a:spcAft>
              <a:buNone/>
            </a:pPr>
            <a:r>
              <a:rPr i="1" lang="en" sz="2000">
                <a:solidFill>
                  <a:schemeClr val="dk1"/>
                </a:solidFill>
                <a:latin typeface="Lora"/>
                <a:ea typeface="Lora"/>
                <a:cs typeface="Lora"/>
                <a:sym typeface="Lora"/>
              </a:rPr>
              <a:t>23 convolutional layers. Leaky RELU activation. Batch Normalization.</a:t>
            </a:r>
            <a:endParaRPr sz="2000"/>
          </a:p>
        </p:txBody>
      </p:sp>
      <p:grpSp>
        <p:nvGrpSpPr>
          <p:cNvPr id="175" name="Google Shape;175;p21"/>
          <p:cNvGrpSpPr/>
          <p:nvPr/>
        </p:nvGrpSpPr>
        <p:grpSpPr>
          <a:xfrm>
            <a:off x="3571462" y="1328190"/>
            <a:ext cx="1736548" cy="1251554"/>
            <a:chOff x="2961856" y="1318825"/>
            <a:chExt cx="2673669" cy="1736100"/>
          </a:xfrm>
        </p:grpSpPr>
        <p:cxnSp>
          <p:nvCxnSpPr>
            <p:cNvPr id="176" name="Google Shape;176;p21"/>
            <p:cNvCxnSpPr/>
            <p:nvPr/>
          </p:nvCxnSpPr>
          <p:spPr>
            <a:xfrm>
              <a:off x="4400875" y="1318825"/>
              <a:ext cx="0" cy="1736100"/>
            </a:xfrm>
            <a:prstGeom prst="straightConnector1">
              <a:avLst/>
            </a:prstGeom>
            <a:noFill/>
            <a:ln cap="flat" cmpd="sng" w="9525">
              <a:solidFill>
                <a:schemeClr val="dk2"/>
              </a:solidFill>
              <a:prstDash val="solid"/>
              <a:round/>
              <a:headEnd len="med" w="med" type="none"/>
              <a:tailEnd len="med" w="med" type="none"/>
            </a:ln>
          </p:spPr>
        </p:cxnSp>
        <p:cxnSp>
          <p:nvCxnSpPr>
            <p:cNvPr id="177" name="Google Shape;177;p21"/>
            <p:cNvCxnSpPr/>
            <p:nvPr/>
          </p:nvCxnSpPr>
          <p:spPr>
            <a:xfrm>
              <a:off x="3240325" y="2219400"/>
              <a:ext cx="2395200" cy="9300"/>
            </a:xfrm>
            <a:prstGeom prst="straightConnector1">
              <a:avLst/>
            </a:prstGeom>
            <a:noFill/>
            <a:ln cap="flat" cmpd="sng" w="9525">
              <a:solidFill>
                <a:schemeClr val="dk2"/>
              </a:solidFill>
              <a:prstDash val="solid"/>
              <a:round/>
              <a:headEnd len="med" w="med" type="none"/>
              <a:tailEnd len="med" w="med" type="none"/>
            </a:ln>
          </p:spPr>
        </p:cxnSp>
        <p:cxnSp>
          <p:nvCxnSpPr>
            <p:cNvPr id="178" name="Google Shape;178;p21"/>
            <p:cNvCxnSpPr/>
            <p:nvPr/>
          </p:nvCxnSpPr>
          <p:spPr>
            <a:xfrm flipH="1" rot="10800000">
              <a:off x="4401567" y="1383741"/>
              <a:ext cx="1074300" cy="841800"/>
            </a:xfrm>
            <a:prstGeom prst="straightConnector1">
              <a:avLst/>
            </a:prstGeom>
            <a:noFill/>
            <a:ln cap="flat" cmpd="sng" w="28575">
              <a:solidFill>
                <a:schemeClr val="dk2"/>
              </a:solidFill>
              <a:prstDash val="solid"/>
              <a:round/>
              <a:headEnd len="med" w="med" type="none"/>
              <a:tailEnd len="med" w="med" type="triangle"/>
            </a:ln>
          </p:spPr>
        </p:cxnSp>
        <p:cxnSp>
          <p:nvCxnSpPr>
            <p:cNvPr id="179" name="Google Shape;179;p21"/>
            <p:cNvCxnSpPr/>
            <p:nvPr/>
          </p:nvCxnSpPr>
          <p:spPr>
            <a:xfrm flipH="1">
              <a:off x="2961856" y="2219388"/>
              <a:ext cx="1431300" cy="176400"/>
            </a:xfrm>
            <a:prstGeom prst="straightConnector1">
              <a:avLst/>
            </a:prstGeom>
            <a:noFill/>
            <a:ln cap="flat" cmpd="sng" w="28575">
              <a:solidFill>
                <a:schemeClr val="dk2"/>
              </a:solidFill>
              <a:prstDash val="solid"/>
              <a:round/>
              <a:headEnd len="med" w="med" type="none"/>
              <a:tailEnd len="med" w="med" type="triangle"/>
            </a:ln>
          </p:spPr>
        </p:cxnSp>
      </p:grpSp>
      <p:sp>
        <p:nvSpPr>
          <p:cNvPr id="180" name="Google Shape;180;p21"/>
          <p:cNvSpPr txBox="1"/>
          <p:nvPr/>
        </p:nvSpPr>
        <p:spPr>
          <a:xfrm>
            <a:off x="4522350" y="2234825"/>
            <a:ext cx="13185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Leaky RELU</a:t>
            </a:r>
            <a:endParaRPr sz="1000"/>
          </a:p>
        </p:txBody>
      </p:sp>
      <p:sp>
        <p:nvSpPr>
          <p:cNvPr id="181" name="Google Shape;181;p21"/>
          <p:cNvSpPr txBox="1"/>
          <p:nvPr/>
        </p:nvSpPr>
        <p:spPr>
          <a:xfrm>
            <a:off x="4979550" y="1549025"/>
            <a:ext cx="13185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Y = x</a:t>
            </a:r>
            <a:endParaRPr sz="1000"/>
          </a:p>
        </p:txBody>
      </p:sp>
      <p:sp>
        <p:nvSpPr>
          <p:cNvPr id="182" name="Google Shape;182;p21"/>
          <p:cNvSpPr txBox="1"/>
          <p:nvPr/>
        </p:nvSpPr>
        <p:spPr>
          <a:xfrm>
            <a:off x="3487900" y="2147125"/>
            <a:ext cx="13185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Y = 0.1* x</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1381250" y="922675"/>
            <a:ext cx="63219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Bounding Box Predictions</a:t>
            </a:r>
            <a:endParaRPr/>
          </a:p>
        </p:txBody>
      </p:sp>
      <p:sp>
        <p:nvSpPr>
          <p:cNvPr id="188" name="Google Shape;188;p22"/>
          <p:cNvSpPr txBox="1"/>
          <p:nvPr>
            <p:ph idx="1" type="body"/>
          </p:nvPr>
        </p:nvSpPr>
        <p:spPr>
          <a:xfrm>
            <a:off x="80950" y="4576875"/>
            <a:ext cx="7269000" cy="538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Output Dimension = (4 + 1 + #Classes)*#Anchor_Boxes	</a:t>
            </a:r>
            <a:endParaRPr sz="1800"/>
          </a:p>
        </p:txBody>
      </p:sp>
      <p:sp>
        <p:nvSpPr>
          <p:cNvPr id="189" name="Google Shape;189;p2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90" name="Google Shape;190;p22"/>
          <p:cNvPicPr preferRelativeResize="0"/>
          <p:nvPr/>
        </p:nvPicPr>
        <p:blipFill>
          <a:blip r:embed="rId3">
            <a:alphaModFix/>
          </a:blip>
          <a:stretch>
            <a:fillRect/>
          </a:stretch>
        </p:blipFill>
        <p:spPr>
          <a:xfrm>
            <a:off x="96675" y="1840749"/>
            <a:ext cx="2678526" cy="2101252"/>
          </a:xfrm>
          <a:prstGeom prst="rect">
            <a:avLst/>
          </a:prstGeom>
          <a:noFill/>
          <a:ln>
            <a:noFill/>
          </a:ln>
        </p:spPr>
      </p:pic>
      <p:sp>
        <p:nvSpPr>
          <p:cNvPr id="191" name="Google Shape;191;p22"/>
          <p:cNvSpPr txBox="1"/>
          <p:nvPr/>
        </p:nvSpPr>
        <p:spPr>
          <a:xfrm>
            <a:off x="0" y="0"/>
            <a:ext cx="9144000" cy="7683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i="1" lang="en" sz="2000">
                <a:solidFill>
                  <a:schemeClr val="dk1"/>
                </a:solidFill>
                <a:latin typeface="Lora"/>
                <a:ea typeface="Lora"/>
                <a:cs typeface="Lora"/>
                <a:sym typeface="Lora"/>
              </a:rPr>
              <a:t>We cannot expect each object to conform to the grid cell size. This is where anchor boxes come in.</a:t>
            </a:r>
            <a:endParaRPr sz="2000"/>
          </a:p>
        </p:txBody>
      </p:sp>
      <p:sp>
        <p:nvSpPr>
          <p:cNvPr id="192" name="Google Shape;192;p22"/>
          <p:cNvSpPr/>
          <p:nvPr/>
        </p:nvSpPr>
        <p:spPr>
          <a:xfrm>
            <a:off x="3247241" y="1495963"/>
            <a:ext cx="192000" cy="27456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rot="10800000">
            <a:off x="3512978" y="1500003"/>
            <a:ext cx="192000" cy="2745600"/>
          </a:xfrm>
          <a:prstGeom prst="leftBracket">
            <a:avLst>
              <a:gd fmla="val 634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2775200" y="2681675"/>
            <a:ext cx="468300" cy="2997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txBox="1"/>
          <p:nvPr/>
        </p:nvSpPr>
        <p:spPr>
          <a:xfrm>
            <a:off x="3254052" y="1560000"/>
            <a:ext cx="468300" cy="259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a:t>
            </a:r>
            <a:r>
              <a:rPr baseline="-25000" lang="en"/>
              <a:t>c</a:t>
            </a:r>
            <a:endParaRPr baseline="-25000"/>
          </a:p>
          <a:p>
            <a:pPr indent="0" lvl="0" marL="0" rtl="0" algn="l">
              <a:lnSpc>
                <a:spcPct val="115000"/>
              </a:lnSpc>
              <a:spcBef>
                <a:spcPts val="0"/>
              </a:spcBef>
              <a:spcAft>
                <a:spcPts val="0"/>
              </a:spcAft>
              <a:buNone/>
            </a:pPr>
            <a:r>
              <a:rPr lang="en">
                <a:solidFill>
                  <a:schemeClr val="dk1"/>
                </a:solidFill>
              </a:rPr>
              <a:t>B</a:t>
            </a:r>
            <a:r>
              <a:rPr baseline="-25000" lang="en">
                <a:solidFill>
                  <a:schemeClr val="dk1"/>
                </a:solidFill>
              </a:rPr>
              <a:t>x</a:t>
            </a:r>
            <a:endParaRPr baseline="-25000">
              <a:solidFill>
                <a:schemeClr val="dk1"/>
              </a:solidFill>
            </a:endParaRPr>
          </a:p>
          <a:p>
            <a:pPr indent="0" lvl="0" marL="0" rtl="0" algn="l">
              <a:lnSpc>
                <a:spcPct val="115000"/>
              </a:lnSpc>
              <a:spcBef>
                <a:spcPts val="0"/>
              </a:spcBef>
              <a:spcAft>
                <a:spcPts val="0"/>
              </a:spcAft>
              <a:buNone/>
            </a:pPr>
            <a:r>
              <a:rPr lang="en">
                <a:solidFill>
                  <a:schemeClr val="dk1"/>
                </a:solidFill>
              </a:rPr>
              <a:t>B</a:t>
            </a:r>
            <a:r>
              <a:rPr baseline="-25000" lang="en">
                <a:solidFill>
                  <a:schemeClr val="dk1"/>
                </a:solidFill>
              </a:rPr>
              <a:t>y</a:t>
            </a:r>
            <a:endParaRPr baseline="-25000">
              <a:solidFill>
                <a:schemeClr val="dk1"/>
              </a:solidFill>
            </a:endParaRPr>
          </a:p>
          <a:p>
            <a:pPr indent="0" lvl="0" marL="0" rtl="0" algn="l">
              <a:lnSpc>
                <a:spcPct val="115000"/>
              </a:lnSpc>
              <a:spcBef>
                <a:spcPts val="0"/>
              </a:spcBef>
              <a:spcAft>
                <a:spcPts val="0"/>
              </a:spcAft>
              <a:buNone/>
            </a:pPr>
            <a:r>
              <a:rPr lang="en">
                <a:solidFill>
                  <a:schemeClr val="dk1"/>
                </a:solidFill>
              </a:rPr>
              <a:t>B</a:t>
            </a:r>
            <a:r>
              <a:rPr baseline="-25000" lang="en">
                <a:solidFill>
                  <a:schemeClr val="dk1"/>
                </a:solidFill>
              </a:rPr>
              <a:t>h</a:t>
            </a:r>
            <a:endParaRPr baseline="-25000">
              <a:solidFill>
                <a:schemeClr val="dk1"/>
              </a:solidFill>
            </a:endParaRPr>
          </a:p>
          <a:p>
            <a:pPr indent="0" lvl="0" marL="0" rtl="0" algn="l">
              <a:spcBef>
                <a:spcPts val="0"/>
              </a:spcBef>
              <a:spcAft>
                <a:spcPts val="0"/>
              </a:spcAft>
              <a:buNone/>
            </a:pPr>
            <a:r>
              <a:rPr lang="en">
                <a:solidFill>
                  <a:schemeClr val="dk1"/>
                </a:solidFill>
              </a:rPr>
              <a:t>B</a:t>
            </a:r>
            <a:r>
              <a:rPr baseline="-25000" lang="en">
                <a:solidFill>
                  <a:schemeClr val="dk1"/>
                </a:solidFill>
              </a:rPr>
              <a:t>w</a:t>
            </a:r>
            <a:endParaRPr baseline="-25000">
              <a:solidFill>
                <a:schemeClr val="dk1"/>
              </a:solidFill>
            </a:endParaRPr>
          </a:p>
          <a:p>
            <a:pPr indent="0" lvl="0" marL="0" rtl="0" algn="l">
              <a:spcBef>
                <a:spcPts val="0"/>
              </a:spcBef>
              <a:spcAft>
                <a:spcPts val="0"/>
              </a:spcAft>
              <a:buNone/>
            </a:pPr>
            <a:r>
              <a:rPr lang="en">
                <a:solidFill>
                  <a:schemeClr val="dk1"/>
                </a:solidFill>
              </a:rPr>
              <a:t>C</a:t>
            </a:r>
            <a:r>
              <a:rPr baseline="-25000" lang="en">
                <a:solidFill>
                  <a:schemeClr val="dk1"/>
                </a:solidFill>
              </a:rPr>
              <a:t>1</a:t>
            </a:r>
            <a:endParaRPr baseline="-25000">
              <a:solidFill>
                <a:schemeClr val="dk1"/>
              </a:solidFill>
            </a:endParaRPr>
          </a:p>
          <a:p>
            <a:pPr indent="0" lvl="0" marL="0" rtl="0" algn="l">
              <a:spcBef>
                <a:spcPts val="0"/>
              </a:spcBef>
              <a:spcAft>
                <a:spcPts val="0"/>
              </a:spcAft>
              <a:buNone/>
            </a:pPr>
            <a:r>
              <a:rPr lang="en">
                <a:solidFill>
                  <a:schemeClr val="dk1"/>
                </a:solidFill>
              </a:rPr>
              <a:t>C</a:t>
            </a:r>
            <a:r>
              <a:rPr baseline="-25000" lang="en">
                <a:solidFill>
                  <a:schemeClr val="dk1"/>
                </a:solidFill>
              </a:rPr>
              <a:t>2</a:t>
            </a:r>
            <a:endParaRPr baseline="-25000">
              <a:solidFill>
                <a:schemeClr val="dk1"/>
              </a:solidFill>
            </a:endParaRPr>
          </a:p>
          <a:p>
            <a:pPr indent="0" lvl="0" marL="0" rtl="0" algn="l">
              <a:spcBef>
                <a:spcPts val="0"/>
              </a:spcBef>
              <a:spcAft>
                <a:spcPts val="0"/>
              </a:spcAft>
              <a:buNone/>
            </a:pPr>
            <a:r>
              <a:rPr lang="en">
                <a:solidFill>
                  <a:schemeClr val="dk1"/>
                </a:solidFill>
              </a:rPr>
              <a:t>C</a:t>
            </a:r>
            <a:r>
              <a:rPr baseline="-25000" lang="en">
                <a:solidFill>
                  <a:schemeClr val="dk1"/>
                </a:solidFill>
              </a:rPr>
              <a:t>3</a:t>
            </a:r>
            <a:endParaRPr baseline="-25000">
              <a:solidFill>
                <a:schemeClr val="dk1"/>
              </a:solidFill>
            </a:endParaRPr>
          </a:p>
          <a:p>
            <a:pPr indent="0" lvl="0" marL="0" rtl="0" algn="l">
              <a:spcBef>
                <a:spcPts val="0"/>
              </a:spcBef>
              <a:spcAft>
                <a:spcPts val="0"/>
              </a:spcAft>
              <a:buNone/>
            </a:pPr>
            <a:r>
              <a:rPr lang="en">
                <a:solidFill>
                  <a:schemeClr val="dk1"/>
                </a:solidFill>
              </a:rPr>
              <a:t>C</a:t>
            </a:r>
            <a:r>
              <a:rPr baseline="-25000" lang="en">
                <a:solidFill>
                  <a:schemeClr val="dk1"/>
                </a:solidFill>
              </a:rPr>
              <a:t>4</a:t>
            </a:r>
            <a:endParaRPr baseline="-25000">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a:t>
            </a:r>
            <a:endParaRPr>
              <a:solidFill>
                <a:schemeClr val="dk1"/>
              </a:solidFill>
            </a:endParaRPr>
          </a:p>
        </p:txBody>
      </p:sp>
      <p:cxnSp>
        <p:nvCxnSpPr>
          <p:cNvPr id="196" name="Google Shape;196;p22"/>
          <p:cNvCxnSpPr/>
          <p:nvPr/>
        </p:nvCxnSpPr>
        <p:spPr>
          <a:xfrm>
            <a:off x="2469000" y="2007325"/>
            <a:ext cx="0" cy="1728600"/>
          </a:xfrm>
          <a:prstGeom prst="straightConnector1">
            <a:avLst/>
          </a:prstGeom>
          <a:noFill/>
          <a:ln cap="flat" cmpd="sng" w="9525">
            <a:solidFill>
              <a:schemeClr val="dk2"/>
            </a:solidFill>
            <a:prstDash val="solid"/>
            <a:round/>
            <a:headEnd len="med" w="med" type="none"/>
            <a:tailEnd len="med" w="med" type="none"/>
          </a:ln>
        </p:spPr>
      </p:cxnSp>
      <p:cxnSp>
        <p:nvCxnSpPr>
          <p:cNvPr id="197" name="Google Shape;197;p22"/>
          <p:cNvCxnSpPr/>
          <p:nvPr/>
        </p:nvCxnSpPr>
        <p:spPr>
          <a:xfrm rot="10800000">
            <a:off x="623425" y="1922300"/>
            <a:ext cx="1734900" cy="0"/>
          </a:xfrm>
          <a:prstGeom prst="straightConnector1">
            <a:avLst/>
          </a:prstGeom>
          <a:noFill/>
          <a:ln cap="flat" cmpd="sng" w="9525">
            <a:solidFill>
              <a:schemeClr val="dk2"/>
            </a:solidFill>
            <a:prstDash val="solid"/>
            <a:round/>
            <a:headEnd len="med" w="med" type="none"/>
            <a:tailEnd len="med" w="med" type="none"/>
          </a:ln>
        </p:spPr>
      </p:cxnSp>
      <p:sp>
        <p:nvSpPr>
          <p:cNvPr id="198" name="Google Shape;198;p22"/>
          <p:cNvSpPr txBox="1"/>
          <p:nvPr/>
        </p:nvSpPr>
        <p:spPr>
          <a:xfrm>
            <a:off x="2404050" y="2643063"/>
            <a:ext cx="4272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19</a:t>
            </a:r>
            <a:endParaRPr/>
          </a:p>
        </p:txBody>
      </p:sp>
      <p:sp>
        <p:nvSpPr>
          <p:cNvPr id="199" name="Google Shape;199;p22"/>
          <p:cNvSpPr txBox="1"/>
          <p:nvPr/>
        </p:nvSpPr>
        <p:spPr>
          <a:xfrm>
            <a:off x="1277287" y="1422478"/>
            <a:ext cx="4272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19</a:t>
            </a:r>
            <a:endParaRPr/>
          </a:p>
        </p:txBody>
      </p:sp>
      <p:sp>
        <p:nvSpPr>
          <p:cNvPr id="200" name="Google Shape;200;p22"/>
          <p:cNvSpPr txBox="1"/>
          <p:nvPr/>
        </p:nvSpPr>
        <p:spPr>
          <a:xfrm>
            <a:off x="3915475" y="2173000"/>
            <a:ext cx="14127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Coordinates of the bounding box</a:t>
            </a:r>
            <a:endParaRPr sz="1200">
              <a:latin typeface="Quattrocento Sans"/>
              <a:ea typeface="Quattrocento Sans"/>
              <a:cs typeface="Quattrocento Sans"/>
              <a:sym typeface="Quattrocento Sans"/>
            </a:endParaRPr>
          </a:p>
        </p:txBody>
      </p:sp>
      <p:sp>
        <p:nvSpPr>
          <p:cNvPr id="201" name="Google Shape;201;p22"/>
          <p:cNvSpPr txBox="1"/>
          <p:nvPr/>
        </p:nvSpPr>
        <p:spPr>
          <a:xfrm>
            <a:off x="3886325" y="3197125"/>
            <a:ext cx="16431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Probabilities of observing each class</a:t>
            </a:r>
            <a:endParaRPr sz="1200">
              <a:latin typeface="Quattrocento Sans"/>
              <a:ea typeface="Quattrocento Sans"/>
              <a:cs typeface="Quattrocento Sans"/>
              <a:sym typeface="Quattrocento Sans"/>
            </a:endParaRPr>
          </a:p>
        </p:txBody>
      </p:sp>
      <p:sp>
        <p:nvSpPr>
          <p:cNvPr id="202" name="Google Shape;202;p22"/>
          <p:cNvSpPr/>
          <p:nvPr/>
        </p:nvSpPr>
        <p:spPr>
          <a:xfrm>
            <a:off x="3570016" y="1711038"/>
            <a:ext cx="352800" cy="90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txBox="1"/>
          <p:nvPr/>
        </p:nvSpPr>
        <p:spPr>
          <a:xfrm>
            <a:off x="3915471" y="1483800"/>
            <a:ext cx="13245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Probability of observing object in the box</a:t>
            </a:r>
            <a:endParaRPr sz="1200">
              <a:latin typeface="Quattrocento Sans"/>
              <a:ea typeface="Quattrocento Sans"/>
              <a:cs typeface="Quattrocento Sans"/>
              <a:sym typeface="Quattrocento Sans"/>
            </a:endParaRPr>
          </a:p>
        </p:txBody>
      </p:sp>
      <p:pic>
        <p:nvPicPr>
          <p:cNvPr id="204" name="Google Shape;204;p22"/>
          <p:cNvPicPr preferRelativeResize="0"/>
          <p:nvPr/>
        </p:nvPicPr>
        <p:blipFill rotWithShape="1">
          <a:blip r:embed="rId4">
            <a:alphaModFix/>
          </a:blip>
          <a:srcRect b="0" l="0" r="57630" t="0"/>
          <a:stretch/>
        </p:blipFill>
        <p:spPr>
          <a:xfrm>
            <a:off x="5487575" y="1193875"/>
            <a:ext cx="1734899" cy="1889875"/>
          </a:xfrm>
          <a:prstGeom prst="rect">
            <a:avLst/>
          </a:prstGeom>
          <a:noFill/>
          <a:ln>
            <a:noFill/>
          </a:ln>
        </p:spPr>
      </p:pic>
      <p:sp>
        <p:nvSpPr>
          <p:cNvPr id="205" name="Google Shape;205;p22"/>
          <p:cNvSpPr/>
          <p:nvPr/>
        </p:nvSpPr>
        <p:spPr>
          <a:xfrm>
            <a:off x="3539053" y="2397088"/>
            <a:ext cx="352800" cy="90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3578116" y="3350551"/>
            <a:ext cx="352800" cy="90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22"/>
          <p:cNvPicPr preferRelativeResize="0"/>
          <p:nvPr/>
        </p:nvPicPr>
        <p:blipFill rotWithShape="1">
          <a:blip r:embed="rId4">
            <a:alphaModFix/>
          </a:blip>
          <a:srcRect b="0" l="57206" r="0" t="0"/>
          <a:stretch/>
        </p:blipFill>
        <p:spPr>
          <a:xfrm>
            <a:off x="5470200" y="2954425"/>
            <a:ext cx="1734899" cy="1871172"/>
          </a:xfrm>
          <a:prstGeom prst="rect">
            <a:avLst/>
          </a:prstGeom>
          <a:noFill/>
          <a:ln>
            <a:noFill/>
          </a:ln>
        </p:spPr>
      </p:pic>
      <p:sp>
        <p:nvSpPr>
          <p:cNvPr id="208" name="Google Shape;208;p22"/>
          <p:cNvSpPr/>
          <p:nvPr/>
        </p:nvSpPr>
        <p:spPr>
          <a:xfrm>
            <a:off x="5061200" y="2681675"/>
            <a:ext cx="468300" cy="2997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txBox="1"/>
          <p:nvPr/>
        </p:nvSpPr>
        <p:spPr>
          <a:xfrm>
            <a:off x="7222475" y="1879675"/>
            <a:ext cx="1869300" cy="24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The given grid cell dimensions output 19*19*5 bounding boxes.</a:t>
            </a:r>
            <a:endParaRPr sz="1200">
              <a:latin typeface="Quattrocento Sans"/>
              <a:ea typeface="Quattrocento Sans"/>
              <a:cs typeface="Quattrocento Sans"/>
              <a:sym typeface="Quattrocento Sans"/>
            </a:endParaRPr>
          </a:p>
          <a:p>
            <a:pPr indent="0" lvl="0" marL="0" rtl="0" algn="l">
              <a:spcBef>
                <a:spcPts val="0"/>
              </a:spcBef>
              <a:spcAft>
                <a:spcPts val="0"/>
              </a:spcAft>
              <a:buNone/>
            </a:pPr>
            <a:r>
              <a:t/>
            </a:r>
            <a:endParaRPr sz="1200">
              <a:latin typeface="Quattrocento Sans"/>
              <a:ea typeface="Quattrocento Sans"/>
              <a:cs typeface="Quattrocento Sans"/>
              <a:sym typeface="Quattrocento Sans"/>
            </a:endParaRPr>
          </a:p>
          <a:p>
            <a:pPr indent="0" lvl="0" marL="0" rtl="0" algn="l">
              <a:spcBef>
                <a:spcPts val="0"/>
              </a:spcBef>
              <a:spcAft>
                <a:spcPts val="0"/>
              </a:spcAft>
              <a:buNone/>
            </a:pPr>
            <a:r>
              <a:t/>
            </a:r>
            <a:endParaRPr sz="1200">
              <a:latin typeface="Quattrocento Sans"/>
              <a:ea typeface="Quattrocento Sans"/>
              <a:cs typeface="Quattrocento Sans"/>
              <a:sym typeface="Quattrocento Sans"/>
            </a:endParaRPr>
          </a:p>
          <a:p>
            <a:pPr indent="0" lvl="0" marL="0" rtl="0" algn="l">
              <a:spcBef>
                <a:spcPts val="0"/>
              </a:spcBef>
              <a:spcAft>
                <a:spcPts val="0"/>
              </a:spcAft>
              <a:buNone/>
            </a:pPr>
            <a:r>
              <a:rPr lang="en" sz="1200">
                <a:latin typeface="Quattrocento Sans"/>
                <a:ea typeface="Quattrocento Sans"/>
                <a:cs typeface="Quattrocento Sans"/>
                <a:sym typeface="Quattrocento Sans"/>
              </a:rPr>
              <a:t>Non-max suppression helps cut down on bounding boxes using IOU and confidence thresholds.</a:t>
            </a:r>
            <a:endParaRPr sz="1200">
              <a:latin typeface="Quattrocento Sans"/>
              <a:ea typeface="Quattrocento Sans"/>
              <a:cs typeface="Quattrocento Sans"/>
              <a:sym typeface="Quattrocento Sans"/>
            </a:endParaRPr>
          </a:p>
        </p:txBody>
      </p:sp>
      <p:sp>
        <p:nvSpPr>
          <p:cNvPr id="210" name="Google Shape;210;p22"/>
          <p:cNvSpPr txBox="1"/>
          <p:nvPr/>
        </p:nvSpPr>
        <p:spPr>
          <a:xfrm>
            <a:off x="185716" y="4038075"/>
            <a:ext cx="25896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Anchor boxes help capture objects of different sizes</a:t>
            </a:r>
            <a:endParaRPr sz="1200">
              <a:latin typeface="Quattrocento Sans"/>
              <a:ea typeface="Quattrocento Sans"/>
              <a:cs typeface="Quattrocento Sans"/>
              <a:sym typeface="Quattrocen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3"/>
          <p:cNvSpPr/>
          <p:nvPr/>
        </p:nvSpPr>
        <p:spPr>
          <a:xfrm>
            <a:off x="214925" y="3134625"/>
            <a:ext cx="2718900" cy="114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7" name="Google Shape;217;p23"/>
          <p:cNvSpPr txBox="1"/>
          <p:nvPr>
            <p:ph type="title"/>
          </p:nvPr>
        </p:nvSpPr>
        <p:spPr>
          <a:xfrm>
            <a:off x="1343025" y="9429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Loss</a:t>
            </a:r>
            <a:r>
              <a:rPr lang="en"/>
              <a:t> Function</a:t>
            </a:r>
            <a:endParaRPr/>
          </a:p>
        </p:txBody>
      </p:sp>
      <p:sp>
        <p:nvSpPr>
          <p:cNvPr id="218" name="Google Shape;218;p23"/>
          <p:cNvSpPr txBox="1"/>
          <p:nvPr>
            <p:ph idx="2" type="body"/>
          </p:nvPr>
        </p:nvSpPr>
        <p:spPr>
          <a:xfrm>
            <a:off x="3063450" y="1378575"/>
            <a:ext cx="3017100" cy="1588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i="1" lang="en" sz="1600" u="sng"/>
              <a:t>Localization Loss</a:t>
            </a:r>
            <a:endParaRPr i="1" sz="1600" u="sng"/>
          </a:p>
          <a:p>
            <a:pPr indent="-317500" lvl="0" marL="457200" rtl="0" algn="l">
              <a:spcBef>
                <a:spcPts val="600"/>
              </a:spcBef>
              <a:spcAft>
                <a:spcPts val="0"/>
              </a:spcAft>
              <a:buSzPts val="1400"/>
              <a:buChar char="◉"/>
            </a:pPr>
            <a:r>
              <a:rPr lang="en" sz="1400"/>
              <a:t>Penalize bad localization of center of cells</a:t>
            </a:r>
            <a:endParaRPr sz="1400"/>
          </a:p>
          <a:p>
            <a:pPr indent="-317500" lvl="0" marL="457200" rtl="0" algn="l">
              <a:spcBef>
                <a:spcPts val="0"/>
              </a:spcBef>
              <a:spcAft>
                <a:spcPts val="0"/>
              </a:spcAft>
              <a:buSzPts val="1400"/>
              <a:buChar char="◉"/>
            </a:pPr>
            <a:r>
              <a:rPr lang="en" sz="1400"/>
              <a:t>Penalize the bounding box with inaccurate height &amp; width</a:t>
            </a:r>
            <a:endParaRPr sz="1400"/>
          </a:p>
        </p:txBody>
      </p:sp>
      <p:sp>
        <p:nvSpPr>
          <p:cNvPr id="219" name="Google Shape;219;p23"/>
          <p:cNvSpPr txBox="1"/>
          <p:nvPr>
            <p:ph idx="3" type="body"/>
          </p:nvPr>
        </p:nvSpPr>
        <p:spPr>
          <a:xfrm>
            <a:off x="6126900" y="1378575"/>
            <a:ext cx="3017100" cy="1528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i="1" lang="en" sz="1600" u="sng"/>
              <a:t>Confidence Loss</a:t>
            </a:r>
            <a:endParaRPr i="1" sz="1600" u="sng"/>
          </a:p>
          <a:p>
            <a:pPr indent="-317500" lvl="0" marL="457200" rtl="0" algn="l">
              <a:spcBef>
                <a:spcPts val="600"/>
              </a:spcBef>
              <a:spcAft>
                <a:spcPts val="0"/>
              </a:spcAft>
              <a:buSzPts val="1400"/>
              <a:buChar char="◉"/>
            </a:pPr>
            <a:r>
              <a:rPr lang="en" sz="1400"/>
              <a:t>Measure the objectness of the box</a:t>
            </a:r>
            <a:endParaRPr sz="1400"/>
          </a:p>
        </p:txBody>
      </p:sp>
      <p:pic>
        <p:nvPicPr>
          <p:cNvPr id="220" name="Google Shape;220;p23"/>
          <p:cNvPicPr preferRelativeResize="0"/>
          <p:nvPr/>
        </p:nvPicPr>
        <p:blipFill>
          <a:blip r:embed="rId4">
            <a:alphaModFix/>
          </a:blip>
          <a:stretch>
            <a:fillRect/>
          </a:stretch>
        </p:blipFill>
        <p:spPr>
          <a:xfrm>
            <a:off x="2997862" y="2966770"/>
            <a:ext cx="3148274" cy="1588080"/>
          </a:xfrm>
          <a:prstGeom prst="rect">
            <a:avLst/>
          </a:prstGeom>
          <a:noFill/>
          <a:ln>
            <a:noFill/>
          </a:ln>
        </p:spPr>
      </p:pic>
      <p:sp>
        <p:nvSpPr>
          <p:cNvPr id="221" name="Google Shape;221;p23"/>
          <p:cNvSpPr txBox="1"/>
          <p:nvPr/>
        </p:nvSpPr>
        <p:spPr>
          <a:xfrm>
            <a:off x="0" y="0"/>
            <a:ext cx="9144000" cy="7683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i="1" lang="en" sz="2000">
                <a:solidFill>
                  <a:schemeClr val="dk1"/>
                </a:solidFill>
                <a:latin typeface="Lora"/>
                <a:ea typeface="Lora"/>
                <a:cs typeface="Lora"/>
                <a:sym typeface="Lora"/>
              </a:rPr>
              <a:t>“</a:t>
            </a:r>
            <a:r>
              <a:rPr i="1" lang="en" sz="2000">
                <a:solidFill>
                  <a:schemeClr val="dk1"/>
                </a:solidFill>
                <a:latin typeface="Lora"/>
                <a:ea typeface="Lora"/>
                <a:cs typeface="Lora"/>
                <a:sym typeface="Lora"/>
              </a:rPr>
              <a:t>Identify the </a:t>
            </a:r>
            <a:r>
              <a:rPr b="1" i="1" lang="en" sz="2000">
                <a:solidFill>
                  <a:schemeClr val="dk1"/>
                </a:solidFill>
                <a:highlight>
                  <a:srgbClr val="FFCD00"/>
                </a:highlight>
                <a:latin typeface="Lora"/>
                <a:ea typeface="Lora"/>
                <a:cs typeface="Lora"/>
                <a:sym typeface="Lora"/>
              </a:rPr>
              <a:t>right object</a:t>
            </a:r>
            <a:r>
              <a:rPr i="1" lang="en" sz="2000">
                <a:solidFill>
                  <a:schemeClr val="dk1"/>
                </a:solidFill>
                <a:latin typeface="Lora"/>
                <a:ea typeface="Lora"/>
                <a:cs typeface="Lora"/>
                <a:sym typeface="Lora"/>
              </a:rPr>
              <a:t> at the </a:t>
            </a:r>
            <a:r>
              <a:rPr b="1" i="1" lang="en" sz="2000">
                <a:solidFill>
                  <a:schemeClr val="dk1"/>
                </a:solidFill>
                <a:highlight>
                  <a:srgbClr val="FFCD00"/>
                </a:highlight>
                <a:latin typeface="Lora"/>
                <a:ea typeface="Lora"/>
                <a:cs typeface="Lora"/>
                <a:sym typeface="Lora"/>
              </a:rPr>
              <a:t>right place</a:t>
            </a:r>
            <a:r>
              <a:rPr i="1" lang="en" sz="2000">
                <a:solidFill>
                  <a:schemeClr val="dk1"/>
                </a:solidFill>
                <a:latin typeface="Lora"/>
                <a:ea typeface="Lora"/>
                <a:cs typeface="Lora"/>
                <a:sym typeface="Lora"/>
              </a:rPr>
              <a:t> with a </a:t>
            </a:r>
            <a:r>
              <a:rPr b="1" i="1" lang="en" sz="2000">
                <a:solidFill>
                  <a:schemeClr val="dk1"/>
                </a:solidFill>
                <a:highlight>
                  <a:srgbClr val="FFCD00"/>
                </a:highlight>
                <a:latin typeface="Lora"/>
                <a:ea typeface="Lora"/>
                <a:cs typeface="Lora"/>
                <a:sym typeface="Lora"/>
              </a:rPr>
              <a:t>high confidence</a:t>
            </a:r>
            <a:r>
              <a:rPr i="1" lang="en" sz="2000">
                <a:solidFill>
                  <a:schemeClr val="dk1"/>
                </a:solidFill>
                <a:highlight>
                  <a:srgbClr val="FFCD00"/>
                </a:highlight>
                <a:latin typeface="Lora"/>
                <a:ea typeface="Lora"/>
                <a:cs typeface="Lora"/>
                <a:sym typeface="Lora"/>
              </a:rPr>
              <a:t>.</a:t>
            </a:r>
            <a:r>
              <a:rPr i="1" lang="en" sz="2000">
                <a:solidFill>
                  <a:schemeClr val="dk1"/>
                </a:solidFill>
                <a:latin typeface="Lora"/>
                <a:ea typeface="Lora"/>
                <a:cs typeface="Lora"/>
                <a:sym typeface="Lora"/>
              </a:rPr>
              <a:t>”</a:t>
            </a:r>
            <a:endParaRPr sz="2000"/>
          </a:p>
        </p:txBody>
      </p:sp>
      <p:graphicFrame>
        <p:nvGraphicFramePr>
          <p:cNvPr id="222" name="Google Shape;222;p23"/>
          <p:cNvGraphicFramePr/>
          <p:nvPr/>
        </p:nvGraphicFramePr>
        <p:xfrm>
          <a:off x="158513" y="3134625"/>
          <a:ext cx="3000000" cy="3000000"/>
        </p:xfrm>
        <a:graphic>
          <a:graphicData uri="http://schemas.openxmlformats.org/drawingml/2006/table">
            <a:tbl>
              <a:tblPr>
                <a:noFill/>
                <a:tableStyleId>{FDF55AC7-9FDA-42E9-8E9F-A02481959FF6}</a:tableStyleId>
              </a:tblPr>
              <a:tblGrid>
                <a:gridCol w="1350025"/>
                <a:gridCol w="1350025"/>
              </a:tblGrid>
              <a:tr h="381000">
                <a:tc>
                  <a:txBody>
                    <a:bodyPr>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Actual Class</a:t>
                      </a:r>
                      <a:endParaRPr sz="1200">
                        <a:latin typeface="Quattrocento Sans"/>
                        <a:ea typeface="Quattrocento Sans"/>
                        <a:cs typeface="Quattrocento Sans"/>
                        <a:sym typeface="Quattrocento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[0.0, 0.0,1.0,0.0]</a:t>
                      </a:r>
                      <a:endParaRPr sz="1200">
                        <a:latin typeface="Quattrocento Sans"/>
                        <a:ea typeface="Quattrocento Sans"/>
                        <a:cs typeface="Quattrocento Sans"/>
                        <a:sym typeface="Quattrocento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Predicted Class</a:t>
                      </a:r>
                      <a:endParaRPr sz="1200">
                        <a:latin typeface="Quattrocento Sans"/>
                        <a:ea typeface="Quattrocento Sans"/>
                        <a:cs typeface="Quattrocento Sans"/>
                        <a:sym typeface="Quattrocento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[0.1, 0.3, 0.6,0.0]</a:t>
                      </a:r>
                      <a:endParaRPr sz="1200">
                        <a:latin typeface="Quattrocento Sans"/>
                        <a:ea typeface="Quattrocento Sans"/>
                        <a:cs typeface="Quattrocento Sans"/>
                        <a:sym typeface="Quattrocento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Loss</a:t>
                      </a:r>
                      <a:endParaRPr sz="1200">
                        <a:latin typeface="Quattrocento Sans"/>
                        <a:ea typeface="Quattrocento Sans"/>
                        <a:cs typeface="Quattrocento Sans"/>
                        <a:sym typeface="Quattrocento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latin typeface="Quattrocento Sans"/>
                          <a:ea typeface="Quattrocento Sans"/>
                          <a:cs typeface="Quattrocento Sans"/>
                          <a:sym typeface="Quattrocento Sans"/>
                        </a:rPr>
                        <a:t>0.26</a:t>
                      </a:r>
                      <a:endParaRPr sz="1200">
                        <a:latin typeface="Quattrocento Sans"/>
                        <a:ea typeface="Quattrocento Sans"/>
                        <a:cs typeface="Quattrocento Sans"/>
                        <a:sym typeface="Quattrocento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23" name="Google Shape;223;p23"/>
          <p:cNvSpPr txBox="1"/>
          <p:nvPr>
            <p:ph idx="2" type="body"/>
          </p:nvPr>
        </p:nvSpPr>
        <p:spPr>
          <a:xfrm>
            <a:off x="0" y="1378575"/>
            <a:ext cx="3017100" cy="1528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i="1" lang="en" sz="1600" u="sng"/>
              <a:t>Classificatio</a:t>
            </a:r>
            <a:r>
              <a:rPr i="1" lang="en" sz="1600" u="sng"/>
              <a:t>n Loss</a:t>
            </a:r>
            <a:endParaRPr sz="1600" u="sng">
              <a:solidFill>
                <a:schemeClr val="dk1"/>
              </a:solidFill>
            </a:endParaRPr>
          </a:p>
          <a:p>
            <a:pPr indent="-317500" lvl="0" marL="457200" rtl="0" algn="l">
              <a:spcBef>
                <a:spcPts val="600"/>
              </a:spcBef>
              <a:spcAft>
                <a:spcPts val="0"/>
              </a:spcAft>
              <a:buSzPts val="1400"/>
              <a:buChar char="◉"/>
            </a:pPr>
            <a:r>
              <a:rPr lang="en" sz="1400"/>
              <a:t>Squared error of class conditional probability for each class, if an object is detected</a:t>
            </a:r>
            <a:endParaRPr sz="1400"/>
          </a:p>
        </p:txBody>
      </p:sp>
      <p:pic>
        <p:nvPicPr>
          <p:cNvPr id="224" name="Google Shape;224;p23"/>
          <p:cNvPicPr preferRelativeResize="0"/>
          <p:nvPr/>
        </p:nvPicPr>
        <p:blipFill rotWithShape="1">
          <a:blip r:embed="rId5">
            <a:alphaModFix/>
          </a:blip>
          <a:srcRect b="56374" l="35239" r="34076" t="12482"/>
          <a:stretch/>
        </p:blipFill>
        <p:spPr>
          <a:xfrm>
            <a:off x="6621951" y="3083904"/>
            <a:ext cx="2027000" cy="649021"/>
          </a:xfrm>
          <a:prstGeom prst="rect">
            <a:avLst/>
          </a:prstGeom>
          <a:noFill/>
          <a:ln>
            <a:noFill/>
          </a:ln>
        </p:spPr>
      </p:pic>
      <p:pic>
        <p:nvPicPr>
          <p:cNvPr id="225" name="Google Shape;225;p23"/>
          <p:cNvPicPr preferRelativeResize="0"/>
          <p:nvPr/>
        </p:nvPicPr>
        <p:blipFill rotWithShape="1">
          <a:blip r:embed="rId6">
            <a:alphaModFix/>
          </a:blip>
          <a:srcRect b="60000" l="29573" r="27113" t="0"/>
          <a:stretch/>
        </p:blipFill>
        <p:spPr>
          <a:xfrm>
            <a:off x="6344775" y="3730157"/>
            <a:ext cx="2469276" cy="8425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31" name="Google Shape;231;p24"/>
          <p:cNvPicPr preferRelativeResize="0"/>
          <p:nvPr/>
        </p:nvPicPr>
        <p:blipFill>
          <a:blip r:embed="rId3">
            <a:alphaModFix/>
          </a:blip>
          <a:stretch>
            <a:fillRect/>
          </a:stretch>
        </p:blipFill>
        <p:spPr>
          <a:xfrm>
            <a:off x="164275" y="1799475"/>
            <a:ext cx="4379997" cy="2613428"/>
          </a:xfrm>
          <a:prstGeom prst="rect">
            <a:avLst/>
          </a:prstGeom>
          <a:noFill/>
          <a:ln>
            <a:noFill/>
          </a:ln>
        </p:spPr>
      </p:pic>
      <p:pic>
        <p:nvPicPr>
          <p:cNvPr id="232" name="Google Shape;232;p24"/>
          <p:cNvPicPr preferRelativeResize="0"/>
          <p:nvPr/>
        </p:nvPicPr>
        <p:blipFill>
          <a:blip r:embed="rId4">
            <a:alphaModFix/>
          </a:blip>
          <a:stretch>
            <a:fillRect/>
          </a:stretch>
        </p:blipFill>
        <p:spPr>
          <a:xfrm>
            <a:off x="4684796" y="1821313"/>
            <a:ext cx="4306803" cy="2569756"/>
          </a:xfrm>
          <a:prstGeom prst="rect">
            <a:avLst/>
          </a:prstGeom>
          <a:noFill/>
          <a:ln>
            <a:noFill/>
          </a:ln>
        </p:spPr>
      </p:pic>
      <p:sp>
        <p:nvSpPr>
          <p:cNvPr id="233" name="Google Shape;233;p24"/>
          <p:cNvSpPr txBox="1"/>
          <p:nvPr>
            <p:ph type="title"/>
          </p:nvPr>
        </p:nvSpPr>
        <p:spPr>
          <a:xfrm>
            <a:off x="1381250" y="937125"/>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Validation Error vs. Epochs</a:t>
            </a:r>
            <a:endParaRPr/>
          </a:p>
        </p:txBody>
      </p:sp>
      <p:sp>
        <p:nvSpPr>
          <p:cNvPr id="234" name="Google Shape;234;p24"/>
          <p:cNvSpPr txBox="1"/>
          <p:nvPr/>
        </p:nvSpPr>
        <p:spPr>
          <a:xfrm>
            <a:off x="0" y="76200"/>
            <a:ext cx="9144000" cy="7683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i="1" lang="en" sz="1800">
                <a:solidFill>
                  <a:schemeClr val="dk1"/>
                </a:solidFill>
                <a:latin typeface="Lora"/>
                <a:ea typeface="Lora"/>
                <a:cs typeface="Lora"/>
                <a:sym typeface="Lora"/>
              </a:rPr>
              <a:t>Optimizer: Adam with dynamic learning rate with an initial learning rate of </a:t>
            </a:r>
            <a:r>
              <a:rPr b="1" i="1" lang="en" sz="1800">
                <a:solidFill>
                  <a:schemeClr val="dk1"/>
                </a:solidFill>
                <a:latin typeface="Lora"/>
                <a:ea typeface="Lora"/>
                <a:cs typeface="Lora"/>
                <a:sym typeface="Lora"/>
              </a:rPr>
              <a:t>0.5 * 10</a:t>
            </a:r>
            <a:r>
              <a:rPr b="1" baseline="30000" i="1" lang="en" sz="1800">
                <a:solidFill>
                  <a:schemeClr val="dk1"/>
                </a:solidFill>
                <a:latin typeface="Lora"/>
                <a:ea typeface="Lora"/>
                <a:cs typeface="Lora"/>
                <a:sym typeface="Lora"/>
              </a:rPr>
              <a:t>-4 </a:t>
            </a:r>
            <a:r>
              <a:rPr baseline="30000" i="1" lang="en" sz="1800">
                <a:solidFill>
                  <a:schemeClr val="dk1"/>
                </a:solidFill>
                <a:latin typeface="Lora"/>
                <a:ea typeface="Lora"/>
                <a:cs typeface="Lora"/>
                <a:sym typeface="Lora"/>
              </a:rPr>
              <a:t> </a:t>
            </a:r>
            <a:endParaRPr baseline="30000" i="1" sz="1800">
              <a:solidFill>
                <a:schemeClr val="dk1"/>
              </a:solidFill>
              <a:latin typeface="Lora"/>
              <a:ea typeface="Lora"/>
              <a:cs typeface="Lora"/>
              <a:sym typeface="Lo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5"/>
          <p:cNvSpPr txBox="1"/>
          <p:nvPr>
            <p:ph idx="4294967295" type="ctrTitle"/>
          </p:nvPr>
        </p:nvSpPr>
        <p:spPr>
          <a:xfrm>
            <a:off x="685775" y="1778017"/>
            <a:ext cx="77724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6000">
                <a:highlight>
                  <a:srgbClr val="FFCD00"/>
                </a:highlight>
              </a:rPr>
              <a:t>Model Results</a:t>
            </a:r>
            <a:endParaRPr i="1" sz="6000">
              <a:highlight>
                <a:srgbClr val="FFCD00"/>
              </a:highlight>
            </a:endParaRPr>
          </a:p>
        </p:txBody>
      </p:sp>
      <p:sp>
        <p:nvSpPr>
          <p:cNvPr id="240" name="Google Shape;240;p25"/>
          <p:cNvSpPr txBox="1"/>
          <p:nvPr>
            <p:ph idx="12" type="sldNum"/>
          </p:nvPr>
        </p:nvSpPr>
        <p:spPr>
          <a:xfrm>
            <a:off x="4297650" y="4791900"/>
            <a:ext cx="548700" cy="35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41" name="Google Shape;241;p25"/>
          <p:cNvGrpSpPr/>
          <p:nvPr/>
        </p:nvGrpSpPr>
        <p:grpSpPr>
          <a:xfrm>
            <a:off x="4392355" y="4331682"/>
            <a:ext cx="359272" cy="376691"/>
            <a:chOff x="5961125" y="1623900"/>
            <a:chExt cx="427450" cy="448175"/>
          </a:xfrm>
        </p:grpSpPr>
        <p:sp>
          <p:nvSpPr>
            <p:cNvPr id="242" name="Google Shape;242;p25"/>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5"/>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6"/>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254" name="Google Shape;254;p2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55" name="Google Shape;255;p26"/>
          <p:cNvPicPr preferRelativeResize="0"/>
          <p:nvPr/>
        </p:nvPicPr>
        <p:blipFill>
          <a:blip r:embed="rId3">
            <a:alphaModFix/>
          </a:blip>
          <a:stretch>
            <a:fillRect/>
          </a:stretch>
        </p:blipFill>
        <p:spPr>
          <a:xfrm>
            <a:off x="5931025" y="1254399"/>
            <a:ext cx="2612205" cy="3303849"/>
          </a:xfrm>
          <a:prstGeom prst="rect">
            <a:avLst/>
          </a:prstGeom>
          <a:noFill/>
          <a:ln>
            <a:noFill/>
          </a:ln>
        </p:spPr>
      </p:pic>
      <p:pic>
        <p:nvPicPr>
          <p:cNvPr id="256" name="Google Shape;256;p26"/>
          <p:cNvPicPr preferRelativeResize="0"/>
          <p:nvPr/>
        </p:nvPicPr>
        <p:blipFill>
          <a:blip r:embed="rId4">
            <a:alphaModFix/>
          </a:blip>
          <a:stretch>
            <a:fillRect/>
          </a:stretch>
        </p:blipFill>
        <p:spPr>
          <a:xfrm>
            <a:off x="3415050" y="1312822"/>
            <a:ext cx="2034875" cy="3303829"/>
          </a:xfrm>
          <a:prstGeom prst="rect">
            <a:avLst/>
          </a:prstGeom>
          <a:noFill/>
          <a:ln>
            <a:noFill/>
          </a:ln>
        </p:spPr>
      </p:pic>
      <p:pic>
        <p:nvPicPr>
          <p:cNvPr id="257" name="Google Shape;257;p26"/>
          <p:cNvPicPr preferRelativeResize="0"/>
          <p:nvPr/>
        </p:nvPicPr>
        <p:blipFill>
          <a:blip r:embed="rId5">
            <a:alphaModFix/>
          </a:blip>
          <a:stretch>
            <a:fillRect/>
          </a:stretch>
        </p:blipFill>
        <p:spPr>
          <a:xfrm>
            <a:off x="133275" y="1519163"/>
            <a:ext cx="3165500" cy="3039099"/>
          </a:xfrm>
          <a:prstGeom prst="rect">
            <a:avLst/>
          </a:prstGeom>
          <a:noFill/>
          <a:ln>
            <a:noFill/>
          </a:ln>
        </p:spPr>
      </p:pic>
      <p:sp>
        <p:nvSpPr>
          <p:cNvPr id="258" name="Google Shape;258;p26"/>
          <p:cNvSpPr txBox="1"/>
          <p:nvPr/>
        </p:nvSpPr>
        <p:spPr>
          <a:xfrm>
            <a:off x="591975" y="4598425"/>
            <a:ext cx="10677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Dog 0.59</a:t>
            </a:r>
            <a:endParaRPr/>
          </a:p>
        </p:txBody>
      </p:sp>
      <p:sp>
        <p:nvSpPr>
          <p:cNvPr id="259" name="Google Shape;259;p26"/>
          <p:cNvSpPr txBox="1"/>
          <p:nvPr/>
        </p:nvSpPr>
        <p:spPr>
          <a:xfrm>
            <a:off x="3609150" y="4692850"/>
            <a:ext cx="17820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Human Face</a:t>
            </a:r>
            <a:r>
              <a:rPr lang="en"/>
              <a:t> 0.91</a:t>
            </a:r>
            <a:endParaRPr/>
          </a:p>
        </p:txBody>
      </p:sp>
      <p:sp>
        <p:nvSpPr>
          <p:cNvPr id="260" name="Google Shape;260;p26"/>
          <p:cNvSpPr txBox="1"/>
          <p:nvPr/>
        </p:nvSpPr>
        <p:spPr>
          <a:xfrm>
            <a:off x="6150600" y="4692850"/>
            <a:ext cx="10677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Beer</a:t>
            </a:r>
            <a:r>
              <a:rPr lang="en"/>
              <a:t> 0.86</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27"/>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266" name="Google Shape;266;p2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67" name="Google Shape;267;p27"/>
          <p:cNvPicPr preferRelativeResize="0"/>
          <p:nvPr/>
        </p:nvPicPr>
        <p:blipFill>
          <a:blip r:embed="rId3">
            <a:alphaModFix/>
          </a:blip>
          <a:stretch>
            <a:fillRect/>
          </a:stretch>
        </p:blipFill>
        <p:spPr>
          <a:xfrm>
            <a:off x="4745125" y="1435050"/>
            <a:ext cx="3991475" cy="3008545"/>
          </a:xfrm>
          <a:prstGeom prst="rect">
            <a:avLst/>
          </a:prstGeom>
          <a:noFill/>
          <a:ln>
            <a:noFill/>
          </a:ln>
        </p:spPr>
      </p:pic>
      <p:sp>
        <p:nvSpPr>
          <p:cNvPr id="268" name="Google Shape;268;p27"/>
          <p:cNvSpPr txBox="1"/>
          <p:nvPr/>
        </p:nvSpPr>
        <p:spPr>
          <a:xfrm>
            <a:off x="1133400" y="4520350"/>
            <a:ext cx="25218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Fast Food</a:t>
            </a:r>
            <a:r>
              <a:rPr lang="en"/>
              <a:t> 0.8 | Beer 0.53</a:t>
            </a:r>
            <a:endParaRPr/>
          </a:p>
        </p:txBody>
      </p:sp>
      <p:sp>
        <p:nvSpPr>
          <p:cNvPr id="269" name="Google Shape;269;p27"/>
          <p:cNvSpPr txBox="1"/>
          <p:nvPr/>
        </p:nvSpPr>
        <p:spPr>
          <a:xfrm>
            <a:off x="5611175" y="4514500"/>
            <a:ext cx="2765100" cy="4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Guitar </a:t>
            </a:r>
            <a:r>
              <a:rPr lang="en"/>
              <a:t>0.53  | Human Face 0.35</a:t>
            </a:r>
            <a:endParaRPr/>
          </a:p>
        </p:txBody>
      </p:sp>
      <p:pic>
        <p:nvPicPr>
          <p:cNvPr id="270" name="Google Shape;270;p27"/>
          <p:cNvPicPr preferRelativeResize="0"/>
          <p:nvPr/>
        </p:nvPicPr>
        <p:blipFill>
          <a:blip r:embed="rId4">
            <a:alphaModFix/>
          </a:blip>
          <a:stretch>
            <a:fillRect/>
          </a:stretch>
        </p:blipFill>
        <p:spPr>
          <a:xfrm>
            <a:off x="152400" y="1510668"/>
            <a:ext cx="4310374" cy="285728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76" name="Google Shape;276;p28"/>
          <p:cNvPicPr preferRelativeResize="0"/>
          <p:nvPr/>
        </p:nvPicPr>
        <p:blipFill>
          <a:blip r:embed="rId3">
            <a:alphaModFix/>
          </a:blip>
          <a:stretch>
            <a:fillRect/>
          </a:stretch>
        </p:blipFill>
        <p:spPr>
          <a:xfrm>
            <a:off x="1606801" y="557450"/>
            <a:ext cx="5663925" cy="4192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2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82" name="Google Shape;282;p29"/>
          <p:cNvPicPr preferRelativeResize="0"/>
          <p:nvPr/>
        </p:nvPicPr>
        <p:blipFill>
          <a:blip r:embed="rId3">
            <a:alphaModFix/>
          </a:blip>
          <a:stretch>
            <a:fillRect/>
          </a:stretch>
        </p:blipFill>
        <p:spPr>
          <a:xfrm>
            <a:off x="1494925" y="408225"/>
            <a:ext cx="6031700" cy="4494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8" name="Google Shape;288;p30"/>
          <p:cNvPicPr preferRelativeResize="0"/>
          <p:nvPr/>
        </p:nvPicPr>
        <p:blipFill>
          <a:blip r:embed="rId3">
            <a:alphaModFix/>
          </a:blip>
          <a:stretch>
            <a:fillRect/>
          </a:stretch>
        </p:blipFill>
        <p:spPr>
          <a:xfrm>
            <a:off x="2499175" y="422213"/>
            <a:ext cx="3473475" cy="42990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84" name="Google Shape;84;p13"/>
          <p:cNvPicPr preferRelativeResize="0"/>
          <p:nvPr/>
        </p:nvPicPr>
        <p:blipFill>
          <a:blip r:embed="rId3">
            <a:alphaModFix/>
          </a:blip>
          <a:stretch>
            <a:fillRect/>
          </a:stretch>
        </p:blipFill>
        <p:spPr>
          <a:xfrm>
            <a:off x="1323788" y="418563"/>
            <a:ext cx="6496424" cy="4306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94" name="Google Shape;294;p31"/>
          <p:cNvPicPr preferRelativeResize="0"/>
          <p:nvPr/>
        </p:nvPicPr>
        <p:blipFill>
          <a:blip r:embed="rId3">
            <a:alphaModFix/>
          </a:blip>
          <a:stretch>
            <a:fillRect/>
          </a:stretch>
        </p:blipFill>
        <p:spPr>
          <a:xfrm>
            <a:off x="554100" y="2016425"/>
            <a:ext cx="3832900" cy="2448975"/>
          </a:xfrm>
          <a:prstGeom prst="rect">
            <a:avLst/>
          </a:prstGeom>
          <a:noFill/>
          <a:ln>
            <a:noFill/>
          </a:ln>
        </p:spPr>
      </p:pic>
      <p:pic>
        <p:nvPicPr>
          <p:cNvPr id="295" name="Google Shape;295;p31"/>
          <p:cNvPicPr preferRelativeResize="0"/>
          <p:nvPr/>
        </p:nvPicPr>
        <p:blipFill>
          <a:blip r:embed="rId4">
            <a:alphaModFix/>
          </a:blip>
          <a:stretch>
            <a:fillRect/>
          </a:stretch>
        </p:blipFill>
        <p:spPr>
          <a:xfrm>
            <a:off x="5078525" y="2016426"/>
            <a:ext cx="3263492" cy="2448975"/>
          </a:xfrm>
          <a:prstGeom prst="rect">
            <a:avLst/>
          </a:prstGeom>
          <a:noFill/>
          <a:ln>
            <a:noFill/>
          </a:ln>
        </p:spPr>
      </p:pic>
      <p:sp>
        <p:nvSpPr>
          <p:cNvPr id="296" name="Google Shape;296;p31"/>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2"/>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02" name="Google Shape;302;p3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03" name="Google Shape;303;p32"/>
          <p:cNvPicPr preferRelativeResize="0"/>
          <p:nvPr/>
        </p:nvPicPr>
        <p:blipFill>
          <a:blip r:embed="rId3">
            <a:alphaModFix/>
          </a:blip>
          <a:stretch>
            <a:fillRect/>
          </a:stretch>
        </p:blipFill>
        <p:spPr>
          <a:xfrm>
            <a:off x="306550" y="1914049"/>
            <a:ext cx="3878400" cy="2691001"/>
          </a:xfrm>
          <a:prstGeom prst="rect">
            <a:avLst/>
          </a:prstGeom>
          <a:noFill/>
          <a:ln>
            <a:noFill/>
          </a:ln>
        </p:spPr>
      </p:pic>
      <p:pic>
        <p:nvPicPr>
          <p:cNvPr id="304" name="Google Shape;304;p32"/>
          <p:cNvPicPr preferRelativeResize="0"/>
          <p:nvPr/>
        </p:nvPicPr>
        <p:blipFill>
          <a:blip r:embed="rId4">
            <a:alphaModFix/>
          </a:blip>
          <a:stretch>
            <a:fillRect/>
          </a:stretch>
        </p:blipFill>
        <p:spPr>
          <a:xfrm>
            <a:off x="4551334" y="1952450"/>
            <a:ext cx="4222691" cy="2691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3"/>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10" name="Google Shape;310;p3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11" name="Google Shape;311;p33"/>
          <p:cNvPicPr preferRelativeResize="0"/>
          <p:nvPr/>
        </p:nvPicPr>
        <p:blipFill>
          <a:blip r:embed="rId3">
            <a:alphaModFix/>
          </a:blip>
          <a:stretch>
            <a:fillRect/>
          </a:stretch>
        </p:blipFill>
        <p:spPr>
          <a:xfrm>
            <a:off x="4640350" y="1466425"/>
            <a:ext cx="3579551" cy="3524669"/>
          </a:xfrm>
          <a:prstGeom prst="rect">
            <a:avLst/>
          </a:prstGeom>
          <a:noFill/>
          <a:ln>
            <a:noFill/>
          </a:ln>
        </p:spPr>
      </p:pic>
      <p:pic>
        <p:nvPicPr>
          <p:cNvPr id="312" name="Google Shape;312;p33"/>
          <p:cNvPicPr preferRelativeResize="0"/>
          <p:nvPr/>
        </p:nvPicPr>
        <p:blipFill>
          <a:blip r:embed="rId4">
            <a:alphaModFix/>
          </a:blip>
          <a:stretch>
            <a:fillRect/>
          </a:stretch>
        </p:blipFill>
        <p:spPr>
          <a:xfrm>
            <a:off x="966375" y="1488543"/>
            <a:ext cx="2787959" cy="348043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4"/>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18" name="Google Shape;318;p3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19" name="Google Shape;319;p34"/>
          <p:cNvPicPr preferRelativeResize="0"/>
          <p:nvPr/>
        </p:nvPicPr>
        <p:blipFill>
          <a:blip r:embed="rId3">
            <a:alphaModFix/>
          </a:blip>
          <a:stretch>
            <a:fillRect/>
          </a:stretch>
        </p:blipFill>
        <p:spPr>
          <a:xfrm>
            <a:off x="5506376" y="835125"/>
            <a:ext cx="3000250" cy="3745426"/>
          </a:xfrm>
          <a:prstGeom prst="rect">
            <a:avLst/>
          </a:prstGeom>
          <a:noFill/>
          <a:ln>
            <a:noFill/>
          </a:ln>
        </p:spPr>
      </p:pic>
      <p:pic>
        <p:nvPicPr>
          <p:cNvPr id="320" name="Google Shape;320;p34"/>
          <p:cNvPicPr preferRelativeResize="0"/>
          <p:nvPr/>
        </p:nvPicPr>
        <p:blipFill>
          <a:blip r:embed="rId4">
            <a:alphaModFix/>
          </a:blip>
          <a:stretch>
            <a:fillRect/>
          </a:stretch>
        </p:blipFill>
        <p:spPr>
          <a:xfrm>
            <a:off x="436350" y="1518050"/>
            <a:ext cx="4309190" cy="2918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26" name="Google Shape;326;p35"/>
          <p:cNvPicPr preferRelativeResize="0"/>
          <p:nvPr/>
        </p:nvPicPr>
        <p:blipFill>
          <a:blip r:embed="rId3">
            <a:alphaModFix/>
          </a:blip>
          <a:stretch>
            <a:fillRect/>
          </a:stretch>
        </p:blipFill>
        <p:spPr>
          <a:xfrm>
            <a:off x="1767575" y="605375"/>
            <a:ext cx="5608850" cy="4248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36"/>
          <p:cNvSpPr txBox="1"/>
          <p:nvPr>
            <p:ph idx="4294967295" type="title"/>
          </p:nvPr>
        </p:nvSpPr>
        <p:spPr>
          <a:xfrm>
            <a:off x="1381250" y="922675"/>
            <a:ext cx="77106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Accuracy - mAP score (Mean Average Precision) * </a:t>
            </a:r>
            <a:endParaRPr/>
          </a:p>
        </p:txBody>
      </p:sp>
      <p:sp>
        <p:nvSpPr>
          <p:cNvPr id="332" name="Google Shape;332;p3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33" name="Google Shape;333;p36"/>
          <p:cNvPicPr preferRelativeResize="0"/>
          <p:nvPr/>
        </p:nvPicPr>
        <p:blipFill>
          <a:blip r:embed="rId4">
            <a:alphaModFix/>
          </a:blip>
          <a:stretch>
            <a:fillRect/>
          </a:stretch>
        </p:blipFill>
        <p:spPr>
          <a:xfrm>
            <a:off x="271638" y="1933798"/>
            <a:ext cx="2025650" cy="2258575"/>
          </a:xfrm>
          <a:prstGeom prst="rect">
            <a:avLst/>
          </a:prstGeom>
          <a:noFill/>
          <a:ln>
            <a:noFill/>
          </a:ln>
        </p:spPr>
      </p:pic>
      <p:sp>
        <p:nvSpPr>
          <p:cNvPr id="334" name="Google Shape;334;p36"/>
          <p:cNvSpPr txBox="1"/>
          <p:nvPr/>
        </p:nvSpPr>
        <p:spPr>
          <a:xfrm>
            <a:off x="0" y="4375200"/>
            <a:ext cx="9144000" cy="7683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i="1" lang="en" sz="1200">
                <a:solidFill>
                  <a:schemeClr val="dk1"/>
                </a:solidFill>
                <a:highlight>
                  <a:srgbClr val="FFCD00"/>
                </a:highlight>
                <a:latin typeface="Lora"/>
                <a:ea typeface="Lora"/>
                <a:cs typeface="Lora"/>
                <a:sym typeface="Lora"/>
              </a:rPr>
              <a:t>mAP</a:t>
            </a:r>
            <a:r>
              <a:rPr i="1" lang="en" sz="1200">
                <a:solidFill>
                  <a:schemeClr val="dk1"/>
                </a:solidFill>
                <a:latin typeface="Lora"/>
                <a:ea typeface="Lora"/>
                <a:cs typeface="Lora"/>
                <a:sym typeface="Lora"/>
              </a:rPr>
              <a:t> = average of the maximum precisions at different recall values (over all classes and/or over all IoU thresholds)</a:t>
            </a:r>
            <a:endParaRPr sz="1200"/>
          </a:p>
        </p:txBody>
      </p:sp>
      <p:sp>
        <p:nvSpPr>
          <p:cNvPr id="335" name="Google Shape;335;p36"/>
          <p:cNvSpPr txBox="1"/>
          <p:nvPr>
            <p:ph idx="1" type="body"/>
          </p:nvPr>
        </p:nvSpPr>
        <p:spPr>
          <a:xfrm>
            <a:off x="278613" y="1434188"/>
            <a:ext cx="4040400" cy="555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i="1" lang="en" sz="1400" u="sng">
                <a:latin typeface="Lora"/>
                <a:ea typeface="Lora"/>
                <a:cs typeface="Lora"/>
                <a:sym typeface="Lora"/>
              </a:rPr>
              <a:t>Average Precision (AP)</a:t>
            </a:r>
            <a:endParaRPr i="1" sz="1400" u="sng">
              <a:latin typeface="Lora"/>
              <a:ea typeface="Lora"/>
              <a:cs typeface="Lora"/>
              <a:sym typeface="Lora"/>
            </a:endParaRPr>
          </a:p>
        </p:txBody>
      </p:sp>
      <p:sp>
        <p:nvSpPr>
          <p:cNvPr id="336" name="Google Shape;336;p36"/>
          <p:cNvSpPr txBox="1"/>
          <p:nvPr>
            <p:ph idx="2" type="body"/>
          </p:nvPr>
        </p:nvSpPr>
        <p:spPr>
          <a:xfrm>
            <a:off x="4831950" y="1434188"/>
            <a:ext cx="4040400" cy="555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i="1" lang="en" sz="1400" u="sng">
                <a:latin typeface="Lora"/>
                <a:ea typeface="Lora"/>
                <a:cs typeface="Lora"/>
                <a:sym typeface="Lora"/>
              </a:rPr>
              <a:t>Intersection over Union (IoU)</a:t>
            </a:r>
            <a:endParaRPr i="1" sz="1400" u="sng">
              <a:latin typeface="Lora"/>
              <a:ea typeface="Lora"/>
              <a:cs typeface="Lora"/>
              <a:sym typeface="Lora"/>
            </a:endParaRPr>
          </a:p>
        </p:txBody>
      </p:sp>
      <p:pic>
        <p:nvPicPr>
          <p:cNvPr id="337" name="Google Shape;337;p36"/>
          <p:cNvPicPr preferRelativeResize="0"/>
          <p:nvPr/>
        </p:nvPicPr>
        <p:blipFill rotWithShape="1">
          <a:blip r:embed="rId5">
            <a:alphaModFix/>
          </a:blip>
          <a:srcRect b="0" l="38621" r="24679" t="0"/>
          <a:stretch/>
        </p:blipFill>
        <p:spPr>
          <a:xfrm>
            <a:off x="2144750" y="2105825"/>
            <a:ext cx="2181225" cy="1914525"/>
          </a:xfrm>
          <a:prstGeom prst="rect">
            <a:avLst/>
          </a:prstGeom>
          <a:noFill/>
          <a:ln>
            <a:noFill/>
          </a:ln>
        </p:spPr>
      </p:pic>
      <p:pic>
        <p:nvPicPr>
          <p:cNvPr id="338" name="Google Shape;338;p36"/>
          <p:cNvPicPr preferRelativeResize="0"/>
          <p:nvPr/>
        </p:nvPicPr>
        <p:blipFill>
          <a:blip r:embed="rId6">
            <a:alphaModFix/>
          </a:blip>
          <a:stretch>
            <a:fillRect/>
          </a:stretch>
        </p:blipFill>
        <p:spPr>
          <a:xfrm>
            <a:off x="5176272" y="2040701"/>
            <a:ext cx="3351766" cy="2258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37"/>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344" name="Google Shape;344;p37"/>
          <p:cNvSpPr txBox="1"/>
          <p:nvPr>
            <p:ph idx="1" type="body"/>
          </p:nvPr>
        </p:nvSpPr>
        <p:spPr>
          <a:xfrm>
            <a:off x="1381250" y="1425450"/>
            <a:ext cx="6121500" cy="33033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600"/>
              </a:spcBef>
              <a:spcAft>
                <a:spcPts val="0"/>
              </a:spcAft>
              <a:buSzPts val="2400"/>
              <a:buChar char="◉"/>
            </a:pPr>
            <a:r>
              <a:rPr lang="en"/>
              <a:t>Calculate mAP Score</a:t>
            </a:r>
            <a:endParaRPr/>
          </a:p>
          <a:p>
            <a:pPr indent="-381000" lvl="0" marL="457200" rtl="0" algn="l">
              <a:lnSpc>
                <a:spcPct val="150000"/>
              </a:lnSpc>
              <a:spcBef>
                <a:spcPts val="0"/>
              </a:spcBef>
              <a:spcAft>
                <a:spcPts val="0"/>
              </a:spcAft>
              <a:buSzPts val="2400"/>
              <a:buChar char="◉"/>
            </a:pPr>
            <a:r>
              <a:rPr lang="en"/>
              <a:t>Training on more classes</a:t>
            </a:r>
            <a:endParaRPr/>
          </a:p>
          <a:p>
            <a:pPr indent="-381000" lvl="0" marL="457200" rtl="0" algn="l">
              <a:lnSpc>
                <a:spcPct val="150000"/>
              </a:lnSpc>
              <a:spcBef>
                <a:spcPts val="0"/>
              </a:spcBef>
              <a:spcAft>
                <a:spcPts val="0"/>
              </a:spcAft>
              <a:buSzPts val="2400"/>
              <a:buChar char="◉"/>
            </a:pPr>
            <a:r>
              <a:rPr lang="en"/>
              <a:t>Correcting for imbalanced data</a:t>
            </a:r>
            <a:endParaRPr/>
          </a:p>
          <a:p>
            <a:pPr indent="-381000" lvl="0" marL="457200" rtl="0" algn="l">
              <a:lnSpc>
                <a:spcPct val="150000"/>
              </a:lnSpc>
              <a:spcBef>
                <a:spcPts val="0"/>
              </a:spcBef>
              <a:spcAft>
                <a:spcPts val="0"/>
              </a:spcAft>
              <a:buSzPts val="2400"/>
              <a:buChar char="◉"/>
            </a:pPr>
            <a:r>
              <a:rPr lang="en"/>
              <a:t>Trying an ensemble of different models (i.e. MobileNet, VGG)</a:t>
            </a:r>
            <a:endParaRPr/>
          </a:p>
          <a:p>
            <a:pPr indent="-381000" lvl="0" marL="457200" rtl="0" algn="l">
              <a:lnSpc>
                <a:spcPct val="150000"/>
              </a:lnSpc>
              <a:spcBef>
                <a:spcPts val="0"/>
              </a:spcBef>
              <a:spcAft>
                <a:spcPts val="0"/>
              </a:spcAft>
              <a:buSzPts val="2400"/>
              <a:buChar char="◉"/>
            </a:pPr>
            <a:r>
              <a:rPr lang="en"/>
              <a:t>Creating story from images</a:t>
            </a:r>
            <a:endParaRPr/>
          </a:p>
        </p:txBody>
      </p:sp>
      <p:sp>
        <p:nvSpPr>
          <p:cNvPr id="345" name="Google Shape;345;p3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46" name="Google Shape;346;p37"/>
          <p:cNvPicPr preferRelativeResize="0"/>
          <p:nvPr/>
        </p:nvPicPr>
        <p:blipFill>
          <a:blip r:embed="rId3">
            <a:alphaModFix/>
          </a:blip>
          <a:stretch>
            <a:fillRect/>
          </a:stretch>
        </p:blipFill>
        <p:spPr>
          <a:xfrm>
            <a:off x="6841500" y="1425450"/>
            <a:ext cx="1336450" cy="1336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cxnSp>
        <p:nvCxnSpPr>
          <p:cNvPr id="351" name="Google Shape;351;p38"/>
          <p:cNvCxnSpPr/>
          <p:nvPr/>
        </p:nvCxnSpPr>
        <p:spPr>
          <a:xfrm>
            <a:off x="0" y="667650"/>
            <a:ext cx="2397300" cy="0"/>
          </a:xfrm>
          <a:prstGeom prst="straightConnector1">
            <a:avLst/>
          </a:prstGeom>
          <a:noFill/>
          <a:ln cap="flat" cmpd="sng" w="9525">
            <a:solidFill>
              <a:srgbClr val="CCCCCC"/>
            </a:solidFill>
            <a:prstDash val="solid"/>
            <a:round/>
            <a:headEnd len="med" w="med" type="none"/>
            <a:tailEnd len="med" w="med" type="none"/>
          </a:ln>
        </p:spPr>
      </p:cxnSp>
      <p:sp>
        <p:nvSpPr>
          <p:cNvPr id="352" name="Google Shape;352;p38"/>
          <p:cNvSpPr txBox="1"/>
          <p:nvPr>
            <p:ph idx="4294967295" type="ctrTitle"/>
          </p:nvPr>
        </p:nvSpPr>
        <p:spPr>
          <a:xfrm>
            <a:off x="2397300" y="88500"/>
            <a:ext cx="4208100" cy="7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Thank You!</a:t>
            </a:r>
            <a:endParaRPr sz="3600"/>
          </a:p>
        </p:txBody>
      </p:sp>
      <p:cxnSp>
        <p:nvCxnSpPr>
          <p:cNvPr id="353" name="Google Shape;353;p38"/>
          <p:cNvCxnSpPr/>
          <p:nvPr/>
        </p:nvCxnSpPr>
        <p:spPr>
          <a:xfrm flipH="1" rot="10800000">
            <a:off x="6605400" y="667650"/>
            <a:ext cx="2538600" cy="1500"/>
          </a:xfrm>
          <a:prstGeom prst="straightConnector1">
            <a:avLst/>
          </a:prstGeom>
          <a:noFill/>
          <a:ln cap="flat" cmpd="sng" w="9525">
            <a:solidFill>
              <a:srgbClr val="CCCCCC"/>
            </a:solidFill>
            <a:prstDash val="solid"/>
            <a:round/>
            <a:headEnd len="med" w="med" type="none"/>
            <a:tailEnd len="med" w="med" type="none"/>
          </a:ln>
        </p:spPr>
      </p:cxnSp>
      <p:sp>
        <p:nvSpPr>
          <p:cNvPr id="354" name="Google Shape;354;p38"/>
          <p:cNvSpPr/>
          <p:nvPr/>
        </p:nvSpPr>
        <p:spPr>
          <a:xfrm>
            <a:off x="694500" y="229500"/>
            <a:ext cx="880500" cy="8778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38"/>
          <p:cNvGrpSpPr/>
          <p:nvPr/>
        </p:nvGrpSpPr>
        <p:grpSpPr>
          <a:xfrm>
            <a:off x="939597" y="484917"/>
            <a:ext cx="390961" cy="366595"/>
            <a:chOff x="5972700" y="2330200"/>
            <a:chExt cx="411625" cy="387275"/>
          </a:xfrm>
        </p:grpSpPr>
        <p:sp>
          <p:nvSpPr>
            <p:cNvPr id="356" name="Google Shape;356;p38"/>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8"/>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3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9" name="Google Shape;359;p38"/>
          <p:cNvPicPr preferRelativeResize="0"/>
          <p:nvPr/>
        </p:nvPicPr>
        <p:blipFill>
          <a:blip r:embed="rId3">
            <a:alphaModFix/>
          </a:blip>
          <a:stretch>
            <a:fillRect/>
          </a:stretch>
        </p:blipFill>
        <p:spPr>
          <a:xfrm>
            <a:off x="2126500" y="761600"/>
            <a:ext cx="4890975" cy="3620275"/>
          </a:xfrm>
          <a:prstGeom prst="rect">
            <a:avLst/>
          </a:prstGeom>
          <a:noFill/>
          <a:ln>
            <a:noFill/>
          </a:ln>
        </p:spPr>
      </p:pic>
      <p:sp>
        <p:nvSpPr>
          <p:cNvPr id="360" name="Google Shape;360;p38"/>
          <p:cNvSpPr txBox="1"/>
          <p:nvPr>
            <p:ph idx="4294967295" type="subTitle"/>
          </p:nvPr>
        </p:nvSpPr>
        <p:spPr>
          <a:xfrm>
            <a:off x="2892750" y="4358700"/>
            <a:ext cx="3358500" cy="784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i="1" lang="en" sz="2800">
                <a:highlight>
                  <a:srgbClr val="FFCD00"/>
                </a:highlight>
                <a:latin typeface="Lora"/>
                <a:ea typeface="Lora"/>
                <a:cs typeface="Lora"/>
                <a:sym typeface="Lora"/>
              </a:rPr>
              <a:t>Any questions?</a:t>
            </a:r>
            <a:endParaRPr b="1" sz="2800">
              <a:highlight>
                <a:srgbClr val="FFCD00"/>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3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66" name="Google Shape;366;p39" title="car_traffic_predicted.mp4">
            <a:hlinkClick r:id="rId3"/>
          </p:cNvPr>
          <p:cNvPicPr preferRelativeResize="0"/>
          <p:nvPr/>
        </p:nvPicPr>
        <p:blipFill>
          <a:blip r:embed="rId4">
            <a:alphaModFix/>
          </a:blip>
          <a:stretch>
            <a:fillRect/>
          </a:stretch>
        </p:blipFill>
        <p:spPr>
          <a:xfrm>
            <a:off x="1369963" y="170225"/>
            <a:ext cx="6404075" cy="4803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4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72" name="Google Shape;372;p40"/>
          <p:cNvPicPr preferRelativeResize="0"/>
          <p:nvPr/>
        </p:nvPicPr>
        <p:blipFill>
          <a:blip r:embed="rId3">
            <a:alphaModFix/>
          </a:blip>
          <a:stretch>
            <a:fillRect/>
          </a:stretch>
        </p:blipFill>
        <p:spPr>
          <a:xfrm>
            <a:off x="980677" y="551637"/>
            <a:ext cx="7182648" cy="40402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4"/>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90" name="Google Shape;90;p14"/>
          <p:cNvSpPr txBox="1"/>
          <p:nvPr>
            <p:ph idx="1" type="body"/>
          </p:nvPr>
        </p:nvSpPr>
        <p:spPr>
          <a:xfrm>
            <a:off x="765973" y="1637650"/>
            <a:ext cx="4795500" cy="3112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SzPts val="1800"/>
              <a:buAutoNum type="arabicPeriod"/>
            </a:pPr>
            <a:r>
              <a:rPr lang="en" sz="1800"/>
              <a:t>Methodology</a:t>
            </a:r>
            <a:endParaRPr sz="1800"/>
          </a:p>
          <a:p>
            <a:pPr indent="-342900" lvl="0" marL="457200" rtl="0" algn="l">
              <a:lnSpc>
                <a:spcPct val="115000"/>
              </a:lnSpc>
              <a:spcBef>
                <a:spcPts val="1000"/>
              </a:spcBef>
              <a:spcAft>
                <a:spcPts val="0"/>
              </a:spcAft>
              <a:buSzPts val="1800"/>
              <a:buAutoNum type="arabicPeriod"/>
            </a:pPr>
            <a:r>
              <a:rPr lang="en" sz="1800"/>
              <a:t>Data Preprocessing</a:t>
            </a:r>
            <a:endParaRPr sz="1800"/>
          </a:p>
          <a:p>
            <a:pPr indent="-342900" lvl="0" marL="457200" rtl="0" algn="l">
              <a:lnSpc>
                <a:spcPct val="115000"/>
              </a:lnSpc>
              <a:spcBef>
                <a:spcPts val="1000"/>
              </a:spcBef>
              <a:spcAft>
                <a:spcPts val="0"/>
              </a:spcAft>
              <a:buSzPts val="1800"/>
              <a:buAutoNum type="arabicPeriod"/>
            </a:pPr>
            <a:r>
              <a:rPr lang="en" sz="1800"/>
              <a:t>YOLO Object Detection Algorithm</a:t>
            </a:r>
            <a:endParaRPr sz="1800"/>
          </a:p>
          <a:p>
            <a:pPr indent="-342900" lvl="0" marL="457200" rtl="0" algn="l">
              <a:lnSpc>
                <a:spcPct val="115000"/>
              </a:lnSpc>
              <a:spcBef>
                <a:spcPts val="1000"/>
              </a:spcBef>
              <a:spcAft>
                <a:spcPts val="0"/>
              </a:spcAft>
              <a:buSzPts val="1800"/>
              <a:buAutoNum type="arabicPeriod"/>
            </a:pPr>
            <a:r>
              <a:rPr lang="en" sz="1800"/>
              <a:t>Cost Function</a:t>
            </a:r>
            <a:endParaRPr sz="1800"/>
          </a:p>
          <a:p>
            <a:pPr indent="-342900" lvl="0" marL="457200" rtl="0" algn="l">
              <a:lnSpc>
                <a:spcPct val="115000"/>
              </a:lnSpc>
              <a:spcBef>
                <a:spcPts val="1000"/>
              </a:spcBef>
              <a:spcAft>
                <a:spcPts val="0"/>
              </a:spcAft>
              <a:buSzPts val="1800"/>
              <a:buAutoNum type="arabicPeriod"/>
            </a:pPr>
            <a:r>
              <a:rPr lang="en" sz="1800"/>
              <a:t>Results</a:t>
            </a:r>
            <a:endParaRPr sz="1800"/>
          </a:p>
          <a:p>
            <a:pPr indent="-342900" lvl="0" marL="457200" rtl="0" algn="l">
              <a:lnSpc>
                <a:spcPct val="115000"/>
              </a:lnSpc>
              <a:spcBef>
                <a:spcPts val="1000"/>
              </a:spcBef>
              <a:spcAft>
                <a:spcPts val="0"/>
              </a:spcAft>
              <a:buSzPts val="1800"/>
              <a:buAutoNum type="arabicPeriod"/>
            </a:pPr>
            <a:r>
              <a:rPr lang="en" sz="1800"/>
              <a:t>Accuracy - mAP</a:t>
            </a:r>
            <a:endParaRPr sz="1800"/>
          </a:p>
          <a:p>
            <a:pPr indent="-342900" lvl="0" marL="457200" rtl="0" algn="l">
              <a:lnSpc>
                <a:spcPct val="115000"/>
              </a:lnSpc>
              <a:spcBef>
                <a:spcPts val="1000"/>
              </a:spcBef>
              <a:spcAft>
                <a:spcPts val="1000"/>
              </a:spcAft>
              <a:buSzPts val="1800"/>
              <a:buAutoNum type="arabicPeriod"/>
            </a:pPr>
            <a:r>
              <a:rPr lang="en" sz="1800"/>
              <a:t>Next Steps</a:t>
            </a:r>
            <a:endParaRPr sz="1800"/>
          </a:p>
        </p:txBody>
      </p:sp>
      <p:sp>
        <p:nvSpPr>
          <p:cNvPr id="91" name="Google Shape;91;p1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92" name="Google Shape;92;p14"/>
          <p:cNvPicPr preferRelativeResize="0"/>
          <p:nvPr/>
        </p:nvPicPr>
        <p:blipFill>
          <a:blip r:embed="rId3">
            <a:alphaModFix/>
          </a:blip>
          <a:stretch>
            <a:fillRect/>
          </a:stretch>
        </p:blipFill>
        <p:spPr>
          <a:xfrm>
            <a:off x="5259650" y="1358275"/>
            <a:ext cx="1596050" cy="847575"/>
          </a:xfrm>
          <a:prstGeom prst="rect">
            <a:avLst/>
          </a:prstGeom>
          <a:noFill/>
          <a:ln>
            <a:noFill/>
          </a:ln>
        </p:spPr>
      </p:pic>
      <p:pic>
        <p:nvPicPr>
          <p:cNvPr id="93" name="Google Shape;93;p14"/>
          <p:cNvPicPr preferRelativeResize="0"/>
          <p:nvPr/>
        </p:nvPicPr>
        <p:blipFill>
          <a:blip r:embed="rId4">
            <a:alphaModFix/>
          </a:blip>
          <a:stretch>
            <a:fillRect/>
          </a:stretch>
        </p:blipFill>
        <p:spPr>
          <a:xfrm>
            <a:off x="6834250" y="1887849"/>
            <a:ext cx="2070376" cy="1278450"/>
          </a:xfrm>
          <a:prstGeom prst="rect">
            <a:avLst/>
          </a:prstGeom>
          <a:noFill/>
          <a:ln>
            <a:noFill/>
          </a:ln>
        </p:spPr>
      </p:pic>
      <p:pic>
        <p:nvPicPr>
          <p:cNvPr id="94" name="Google Shape;94;p14"/>
          <p:cNvPicPr preferRelativeResize="0"/>
          <p:nvPr/>
        </p:nvPicPr>
        <p:blipFill rotWithShape="1">
          <a:blip r:embed="rId5">
            <a:alphaModFix/>
          </a:blip>
          <a:srcRect b="33432" l="0" r="0" t="24682"/>
          <a:stretch/>
        </p:blipFill>
        <p:spPr>
          <a:xfrm>
            <a:off x="5971300" y="3932075"/>
            <a:ext cx="3049786" cy="729925"/>
          </a:xfrm>
          <a:prstGeom prst="rect">
            <a:avLst/>
          </a:prstGeom>
          <a:noFill/>
          <a:ln>
            <a:noFill/>
          </a:ln>
        </p:spPr>
      </p:pic>
      <p:pic>
        <p:nvPicPr>
          <p:cNvPr id="95" name="Google Shape;95;p14"/>
          <p:cNvPicPr preferRelativeResize="0"/>
          <p:nvPr/>
        </p:nvPicPr>
        <p:blipFill>
          <a:blip r:embed="rId6">
            <a:alphaModFix/>
          </a:blip>
          <a:stretch>
            <a:fillRect/>
          </a:stretch>
        </p:blipFill>
        <p:spPr>
          <a:xfrm>
            <a:off x="5151175" y="2747113"/>
            <a:ext cx="1114300" cy="1106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4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78" name="Google Shape;378;p41" title="1080p.mov">
            <a:hlinkClick r:id="rId3"/>
          </p:cNvPr>
          <p:cNvPicPr preferRelativeResize="0"/>
          <p:nvPr/>
        </p:nvPicPr>
        <p:blipFill>
          <a:blip r:embed="rId4">
            <a:alphaModFix/>
          </a:blip>
          <a:stretch>
            <a:fillRect/>
          </a:stretch>
        </p:blipFill>
        <p:spPr>
          <a:xfrm>
            <a:off x="1372550" y="172163"/>
            <a:ext cx="6398900" cy="4799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5"/>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Importance</a:t>
            </a:r>
            <a:endParaRPr/>
          </a:p>
        </p:txBody>
      </p:sp>
      <p:sp>
        <p:nvSpPr>
          <p:cNvPr id="101" name="Google Shape;101;p15"/>
          <p:cNvSpPr txBox="1"/>
          <p:nvPr>
            <p:ph idx="1" type="body"/>
          </p:nvPr>
        </p:nvSpPr>
        <p:spPr>
          <a:xfrm>
            <a:off x="1381250" y="1540275"/>
            <a:ext cx="7255200" cy="31122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600"/>
              </a:spcBef>
              <a:spcAft>
                <a:spcPts val="0"/>
              </a:spcAft>
              <a:buSzPts val="2400"/>
              <a:buChar char="◉"/>
            </a:pPr>
            <a:r>
              <a:rPr lang="en" sz="1800">
                <a:solidFill>
                  <a:schemeClr val="dk1"/>
                </a:solidFill>
              </a:rPr>
              <a:t>CNNs are used for real time processing </a:t>
            </a:r>
            <a:endParaRPr sz="1800">
              <a:solidFill>
                <a:schemeClr val="dk1"/>
              </a:solidFill>
            </a:endParaRPr>
          </a:p>
          <a:p>
            <a:pPr indent="-355600" lvl="1" marL="914400" rtl="0" algn="l">
              <a:lnSpc>
                <a:spcPct val="115000"/>
              </a:lnSpc>
              <a:spcBef>
                <a:spcPts val="0"/>
              </a:spcBef>
              <a:spcAft>
                <a:spcPts val="0"/>
              </a:spcAft>
              <a:buSzPts val="2000"/>
              <a:buChar char="○"/>
            </a:pPr>
            <a:r>
              <a:rPr lang="en" sz="1800">
                <a:solidFill>
                  <a:schemeClr val="dk1"/>
                </a:solidFill>
              </a:rPr>
              <a:t>Robotics, self driving cars</a:t>
            </a:r>
            <a:endParaRPr sz="1800">
              <a:solidFill>
                <a:schemeClr val="dk1"/>
              </a:solidFill>
            </a:endParaRPr>
          </a:p>
          <a:p>
            <a:pPr indent="-381000" lvl="0" marL="457200" rtl="0" algn="l">
              <a:lnSpc>
                <a:spcPct val="115000"/>
              </a:lnSpc>
              <a:spcBef>
                <a:spcPts val="0"/>
              </a:spcBef>
              <a:spcAft>
                <a:spcPts val="0"/>
              </a:spcAft>
              <a:buSzPts val="2400"/>
              <a:buChar char="◉"/>
            </a:pPr>
            <a:r>
              <a:rPr lang="en" sz="1800">
                <a:solidFill>
                  <a:schemeClr val="dk1"/>
                </a:solidFill>
              </a:rPr>
              <a:t>Companies use image tagging, classification, &amp; object detection</a:t>
            </a:r>
            <a:endParaRPr sz="1800">
              <a:solidFill>
                <a:schemeClr val="dk1"/>
              </a:solidFill>
            </a:endParaRPr>
          </a:p>
          <a:p>
            <a:pPr indent="-355600" lvl="1" marL="914400" rtl="0" algn="l">
              <a:lnSpc>
                <a:spcPct val="115000"/>
              </a:lnSpc>
              <a:spcBef>
                <a:spcPts val="0"/>
              </a:spcBef>
              <a:spcAft>
                <a:spcPts val="0"/>
              </a:spcAft>
              <a:buSzPts val="2000"/>
              <a:buChar char="○"/>
            </a:pPr>
            <a:r>
              <a:rPr lang="en" sz="1800">
                <a:solidFill>
                  <a:schemeClr val="dk1"/>
                </a:solidFill>
              </a:rPr>
              <a:t>Facebook, Apple, Behold.ai </a:t>
            </a:r>
            <a:endParaRPr/>
          </a:p>
          <a:p>
            <a:pPr indent="0" lvl="0" marL="457200" rtl="0" algn="l">
              <a:spcBef>
                <a:spcPts val="1000"/>
              </a:spcBef>
              <a:spcAft>
                <a:spcPts val="0"/>
              </a:spcAft>
              <a:buNone/>
            </a:pPr>
            <a:r>
              <a:t/>
            </a:r>
            <a:endParaRPr/>
          </a:p>
        </p:txBody>
      </p:sp>
      <p:sp>
        <p:nvSpPr>
          <p:cNvPr id="102" name="Google Shape;102;p1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03" name="Google Shape;103;p15"/>
          <p:cNvPicPr preferRelativeResize="0"/>
          <p:nvPr/>
        </p:nvPicPr>
        <p:blipFill>
          <a:blip r:embed="rId3">
            <a:alphaModFix/>
          </a:blip>
          <a:stretch>
            <a:fillRect/>
          </a:stretch>
        </p:blipFill>
        <p:spPr>
          <a:xfrm>
            <a:off x="860800" y="3625337"/>
            <a:ext cx="1790350" cy="1230875"/>
          </a:xfrm>
          <a:prstGeom prst="rect">
            <a:avLst/>
          </a:prstGeom>
          <a:noFill/>
          <a:ln>
            <a:noFill/>
          </a:ln>
        </p:spPr>
      </p:pic>
      <p:pic>
        <p:nvPicPr>
          <p:cNvPr id="104" name="Google Shape;104;p15"/>
          <p:cNvPicPr preferRelativeResize="0"/>
          <p:nvPr/>
        </p:nvPicPr>
        <p:blipFill>
          <a:blip r:embed="rId4">
            <a:alphaModFix/>
          </a:blip>
          <a:stretch>
            <a:fillRect/>
          </a:stretch>
        </p:blipFill>
        <p:spPr>
          <a:xfrm>
            <a:off x="3167475" y="3803800"/>
            <a:ext cx="1052425" cy="1052425"/>
          </a:xfrm>
          <a:prstGeom prst="rect">
            <a:avLst/>
          </a:prstGeom>
          <a:noFill/>
          <a:ln>
            <a:noFill/>
          </a:ln>
        </p:spPr>
      </p:pic>
      <p:pic>
        <p:nvPicPr>
          <p:cNvPr id="105" name="Google Shape;105;p15"/>
          <p:cNvPicPr preferRelativeResize="0"/>
          <p:nvPr/>
        </p:nvPicPr>
        <p:blipFill>
          <a:blip r:embed="rId5">
            <a:alphaModFix/>
          </a:blip>
          <a:stretch>
            <a:fillRect/>
          </a:stretch>
        </p:blipFill>
        <p:spPr>
          <a:xfrm>
            <a:off x="5116103" y="3803800"/>
            <a:ext cx="3209246" cy="1052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111" name="Google Shape;111;p16"/>
          <p:cNvSpPr txBox="1"/>
          <p:nvPr>
            <p:ph idx="1" type="body"/>
          </p:nvPr>
        </p:nvSpPr>
        <p:spPr>
          <a:xfrm>
            <a:off x="774700" y="1616475"/>
            <a:ext cx="7177200" cy="3112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Clr>
                <a:srgbClr val="FF9900"/>
              </a:buClr>
              <a:buSzPts val="1800"/>
              <a:buAutoNum type="arabicPeriod"/>
            </a:pPr>
            <a:r>
              <a:rPr lang="en" sz="1800"/>
              <a:t>Understand </a:t>
            </a:r>
            <a:r>
              <a:rPr b="1" lang="en" sz="1800"/>
              <a:t>CNNs</a:t>
            </a:r>
            <a:r>
              <a:rPr lang="en" sz="1800"/>
              <a:t> </a:t>
            </a:r>
            <a:endParaRPr sz="1800"/>
          </a:p>
          <a:p>
            <a:pPr indent="-342900" lvl="0" marL="457200" rtl="0" algn="l">
              <a:lnSpc>
                <a:spcPct val="115000"/>
              </a:lnSpc>
              <a:spcBef>
                <a:spcPts val="1000"/>
              </a:spcBef>
              <a:spcAft>
                <a:spcPts val="0"/>
              </a:spcAft>
              <a:buClr>
                <a:srgbClr val="FF9900"/>
              </a:buClr>
              <a:buSzPts val="1800"/>
              <a:buAutoNum type="arabicPeriod"/>
            </a:pPr>
            <a:r>
              <a:rPr b="1" lang="en" sz="1800">
                <a:solidFill>
                  <a:schemeClr val="dk1"/>
                </a:solidFill>
              </a:rPr>
              <a:t>Customize inputs</a:t>
            </a:r>
            <a:r>
              <a:rPr lang="en" sz="1800">
                <a:solidFill>
                  <a:schemeClr val="dk1"/>
                </a:solidFill>
              </a:rPr>
              <a:t> to YOLO for training</a:t>
            </a:r>
            <a:endParaRPr sz="1800">
              <a:solidFill>
                <a:schemeClr val="dk1"/>
              </a:solidFill>
            </a:endParaRPr>
          </a:p>
          <a:p>
            <a:pPr indent="-342900" lvl="0" marL="457200" rtl="0" algn="l">
              <a:lnSpc>
                <a:spcPct val="115000"/>
              </a:lnSpc>
              <a:spcBef>
                <a:spcPts val="1000"/>
              </a:spcBef>
              <a:spcAft>
                <a:spcPts val="0"/>
              </a:spcAft>
              <a:buClr>
                <a:srgbClr val="FF9900"/>
              </a:buClr>
              <a:buSzPts val="1800"/>
              <a:buAutoNum type="arabicPeriod"/>
            </a:pPr>
            <a:r>
              <a:rPr b="1" lang="en" sz="1800">
                <a:solidFill>
                  <a:schemeClr val="dk1"/>
                </a:solidFill>
              </a:rPr>
              <a:t>Develop YOLO</a:t>
            </a:r>
            <a:r>
              <a:rPr lang="en" sz="1800">
                <a:solidFill>
                  <a:schemeClr val="dk1"/>
                </a:solidFill>
              </a:rPr>
              <a:t> architecture</a:t>
            </a:r>
            <a:endParaRPr sz="1800">
              <a:solidFill>
                <a:schemeClr val="dk1"/>
              </a:solidFill>
            </a:endParaRPr>
          </a:p>
          <a:p>
            <a:pPr indent="-342900" lvl="0" marL="457200" rtl="0" algn="l">
              <a:lnSpc>
                <a:spcPct val="115000"/>
              </a:lnSpc>
              <a:spcBef>
                <a:spcPts val="1000"/>
              </a:spcBef>
              <a:spcAft>
                <a:spcPts val="0"/>
              </a:spcAft>
              <a:buClr>
                <a:srgbClr val="FF9900"/>
              </a:buClr>
              <a:buSzPts val="1800"/>
              <a:buAutoNum type="arabicPeriod"/>
            </a:pPr>
            <a:r>
              <a:rPr lang="en" sz="1800">
                <a:solidFill>
                  <a:schemeClr val="dk1"/>
                </a:solidFill>
              </a:rPr>
              <a:t>Load </a:t>
            </a:r>
            <a:r>
              <a:rPr b="1" lang="en" sz="1800">
                <a:solidFill>
                  <a:schemeClr val="dk1"/>
                </a:solidFill>
              </a:rPr>
              <a:t>pre-trained weights</a:t>
            </a:r>
            <a:r>
              <a:rPr lang="en" sz="1800">
                <a:solidFill>
                  <a:schemeClr val="dk1"/>
                </a:solidFill>
              </a:rPr>
              <a:t> for YOLO</a:t>
            </a:r>
            <a:endParaRPr sz="1100">
              <a:solidFill>
                <a:schemeClr val="dk1"/>
              </a:solidFill>
              <a:latin typeface="Quattrocento"/>
              <a:ea typeface="Quattrocento"/>
              <a:cs typeface="Quattrocento"/>
              <a:sym typeface="Quattrocento"/>
            </a:endParaRPr>
          </a:p>
          <a:p>
            <a:pPr indent="-342900" lvl="0" marL="457200" rtl="0" algn="l">
              <a:lnSpc>
                <a:spcPct val="115000"/>
              </a:lnSpc>
              <a:spcBef>
                <a:spcPts val="1000"/>
              </a:spcBef>
              <a:spcAft>
                <a:spcPts val="0"/>
              </a:spcAft>
              <a:buClr>
                <a:srgbClr val="FF9900"/>
              </a:buClr>
              <a:buSzPts val="1800"/>
              <a:buAutoNum type="arabicPeriod"/>
            </a:pPr>
            <a:r>
              <a:rPr b="1" lang="en" sz="1800">
                <a:solidFill>
                  <a:schemeClr val="dk1"/>
                </a:solidFill>
              </a:rPr>
              <a:t>Randomize weights</a:t>
            </a:r>
            <a:r>
              <a:rPr lang="en" sz="1800">
                <a:solidFill>
                  <a:schemeClr val="dk1"/>
                </a:solidFill>
              </a:rPr>
              <a:t> for last layer and</a:t>
            </a:r>
            <a:r>
              <a:rPr b="1" lang="en" sz="1800">
                <a:solidFill>
                  <a:schemeClr val="dk1"/>
                </a:solidFill>
              </a:rPr>
              <a:t> train</a:t>
            </a:r>
            <a:r>
              <a:rPr lang="en" sz="1800">
                <a:solidFill>
                  <a:schemeClr val="dk1"/>
                </a:solidFill>
              </a:rPr>
              <a:t> on Kaggle training data</a:t>
            </a:r>
            <a:endParaRPr sz="1800">
              <a:solidFill>
                <a:schemeClr val="dk1"/>
              </a:solidFill>
            </a:endParaRPr>
          </a:p>
          <a:p>
            <a:pPr indent="0" lvl="0" marL="457200" rtl="0" algn="l">
              <a:lnSpc>
                <a:spcPct val="115000"/>
              </a:lnSpc>
              <a:spcBef>
                <a:spcPts val="1000"/>
              </a:spcBef>
              <a:spcAft>
                <a:spcPts val="1000"/>
              </a:spcAft>
              <a:buNone/>
            </a:pPr>
            <a:r>
              <a:t/>
            </a:r>
            <a:endParaRPr sz="1800"/>
          </a:p>
        </p:txBody>
      </p:sp>
      <p:sp>
        <p:nvSpPr>
          <p:cNvPr id="112" name="Google Shape;112;p1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13" name="Google Shape;113;p16"/>
          <p:cNvPicPr preferRelativeResize="0"/>
          <p:nvPr/>
        </p:nvPicPr>
        <p:blipFill>
          <a:blip r:embed="rId4">
            <a:alphaModFix/>
          </a:blip>
          <a:stretch>
            <a:fillRect/>
          </a:stretch>
        </p:blipFill>
        <p:spPr>
          <a:xfrm>
            <a:off x="6770600" y="1667200"/>
            <a:ext cx="1563225" cy="1563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7"/>
          <p:cNvSpPr txBox="1"/>
          <p:nvPr>
            <p:ph idx="4294967295" type="ctrTitle"/>
          </p:nvPr>
        </p:nvSpPr>
        <p:spPr>
          <a:xfrm>
            <a:off x="75" y="343200"/>
            <a:ext cx="9144000" cy="89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highlight>
                  <a:srgbClr val="FFCD00"/>
                </a:highlight>
              </a:rPr>
              <a:t>12</a:t>
            </a:r>
            <a:r>
              <a:rPr lang="en" sz="3600">
                <a:highlight>
                  <a:srgbClr val="FFCD00"/>
                </a:highlight>
              </a:rPr>
              <a:t>M</a:t>
            </a:r>
            <a:r>
              <a:rPr lang="en" sz="3600">
                <a:highlight>
                  <a:srgbClr val="FFCD00"/>
                </a:highlight>
              </a:rPr>
              <a:t>M</a:t>
            </a:r>
            <a:r>
              <a:rPr lang="en" sz="3600"/>
              <a:t> bounding-box annotations</a:t>
            </a:r>
            <a:endParaRPr sz="3600"/>
          </a:p>
        </p:txBody>
      </p:sp>
      <p:sp>
        <p:nvSpPr>
          <p:cNvPr id="119" name="Google Shape;119;p17"/>
          <p:cNvSpPr txBox="1"/>
          <p:nvPr>
            <p:ph idx="4294967295" type="ctrTitle"/>
          </p:nvPr>
        </p:nvSpPr>
        <p:spPr>
          <a:xfrm>
            <a:off x="685800" y="2870875"/>
            <a:ext cx="7772400" cy="89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highlight>
                  <a:srgbClr val="FFCD00"/>
                </a:highlight>
              </a:rPr>
              <a:t>1.7M</a:t>
            </a:r>
            <a:r>
              <a:rPr lang="en" sz="3600"/>
              <a:t> training images</a:t>
            </a:r>
            <a:endParaRPr sz="3600"/>
          </a:p>
        </p:txBody>
      </p:sp>
      <p:sp>
        <p:nvSpPr>
          <p:cNvPr id="120" name="Google Shape;120;p17"/>
          <p:cNvSpPr txBox="1"/>
          <p:nvPr>
            <p:ph idx="4294967295" type="subTitle"/>
          </p:nvPr>
        </p:nvSpPr>
        <p:spPr>
          <a:xfrm>
            <a:off x="685800" y="3618509"/>
            <a:ext cx="7772400" cy="46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800"/>
              <a:t>Highly varied images with ‘new’ objects (‘fedora’, ‘snowman’, etc.) </a:t>
            </a:r>
            <a:endParaRPr sz="1800"/>
          </a:p>
        </p:txBody>
      </p:sp>
      <p:sp>
        <p:nvSpPr>
          <p:cNvPr id="121" name="Google Shape;121;p17"/>
          <p:cNvSpPr txBox="1"/>
          <p:nvPr>
            <p:ph idx="4294967295" type="ctrTitle"/>
          </p:nvPr>
        </p:nvSpPr>
        <p:spPr>
          <a:xfrm>
            <a:off x="685800" y="1445250"/>
            <a:ext cx="7772400" cy="89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highlight>
                  <a:srgbClr val="FFCD00"/>
                </a:highlight>
              </a:rPr>
              <a:t>500</a:t>
            </a:r>
            <a:r>
              <a:rPr lang="en" sz="3600"/>
              <a:t> object classes</a:t>
            </a:r>
            <a:endParaRPr sz="3600"/>
          </a:p>
        </p:txBody>
      </p:sp>
      <p:grpSp>
        <p:nvGrpSpPr>
          <p:cNvPr id="122" name="Google Shape;122;p17"/>
          <p:cNvGrpSpPr/>
          <p:nvPr/>
        </p:nvGrpSpPr>
        <p:grpSpPr>
          <a:xfrm>
            <a:off x="4433048" y="4413425"/>
            <a:ext cx="277859" cy="201655"/>
            <a:chOff x="3932350" y="3714775"/>
            <a:chExt cx="439650" cy="319075"/>
          </a:xfrm>
        </p:grpSpPr>
        <p:sp>
          <p:nvSpPr>
            <p:cNvPr id="123" name="Google Shape;123;p17"/>
            <p:cNvSpPr/>
            <p:nvPr/>
          </p:nvSpPr>
          <p:spPr>
            <a:xfrm>
              <a:off x="3932350" y="3714775"/>
              <a:ext cx="439650" cy="319075"/>
            </a:xfrm>
            <a:custGeom>
              <a:rect b="b" l="l" r="r" t="t"/>
              <a:pathLst>
                <a:path extrusionOk="0" fill="none" h="12763" w="17586">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a:off x="39701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a:off x="42788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4073000" y="3716600"/>
              <a:ext cx="77350" cy="278900"/>
            </a:xfrm>
            <a:custGeom>
              <a:rect b="b" l="l" r="r" t="t"/>
              <a:pathLst>
                <a:path extrusionOk="0" fill="none" h="11156" w="3094">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4175900" y="3787250"/>
              <a:ext cx="77350" cy="208250"/>
            </a:xfrm>
            <a:custGeom>
              <a:rect b="b" l="l" r="r" t="t"/>
              <a:pathLst>
                <a:path extrusionOk="0" fill="none" h="8330" w="3094">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7"/>
          <p:cNvSpPr txBox="1"/>
          <p:nvPr>
            <p:ph idx="12" type="sldNum"/>
          </p:nvPr>
        </p:nvSpPr>
        <p:spPr>
          <a:xfrm>
            <a:off x="4297650" y="4791900"/>
            <a:ext cx="548700" cy="35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29" name="Google Shape;129;p17"/>
          <p:cNvSpPr txBox="1"/>
          <p:nvPr>
            <p:ph idx="4294967295" type="subTitle"/>
          </p:nvPr>
        </p:nvSpPr>
        <p:spPr>
          <a:xfrm>
            <a:off x="685875" y="2175696"/>
            <a:ext cx="7772400" cy="463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800"/>
              <a:t>Hierarchical class labels; person (man, woman), clothes (shirt, trouser)</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8"/>
          <p:cNvSpPr txBox="1"/>
          <p:nvPr>
            <p:ph idx="12" type="sldNum"/>
          </p:nvPr>
        </p:nvSpPr>
        <p:spPr>
          <a:xfrm>
            <a:off x="4297650" y="4780700"/>
            <a:ext cx="548700" cy="36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pic>
        <p:nvPicPr>
          <p:cNvPr id="135" name="Google Shape;135;p18"/>
          <p:cNvPicPr preferRelativeResize="0"/>
          <p:nvPr/>
        </p:nvPicPr>
        <p:blipFill>
          <a:blip r:embed="rId3">
            <a:alphaModFix/>
          </a:blip>
          <a:stretch>
            <a:fillRect/>
          </a:stretch>
        </p:blipFill>
        <p:spPr>
          <a:xfrm>
            <a:off x="1173975" y="663175"/>
            <a:ext cx="6901251" cy="3280550"/>
          </a:xfrm>
          <a:prstGeom prst="rect">
            <a:avLst/>
          </a:prstGeom>
          <a:noFill/>
          <a:ln>
            <a:noFill/>
          </a:ln>
        </p:spPr>
      </p:pic>
      <p:sp>
        <p:nvSpPr>
          <p:cNvPr id="136" name="Google Shape;136;p18"/>
          <p:cNvSpPr txBox="1"/>
          <p:nvPr>
            <p:ph idx="1" type="body"/>
          </p:nvPr>
        </p:nvSpPr>
        <p:spPr>
          <a:xfrm>
            <a:off x="1990450" y="4037375"/>
            <a:ext cx="5163000" cy="519600"/>
          </a:xfrm>
          <a:prstGeom prst="rect">
            <a:avLst/>
          </a:prstGeom>
        </p:spPr>
        <p:txBody>
          <a:bodyPr anchorCtr="0" anchor="b" bIns="91425" lIns="91425" spcFirstLastPara="1" rIns="91425" wrap="square" tIns="91425">
            <a:noAutofit/>
          </a:bodyPr>
          <a:lstStyle/>
          <a:p>
            <a:pPr indent="0" lvl="0" marL="0" rtl="0" algn="ctr">
              <a:spcBef>
                <a:spcPts val="360"/>
              </a:spcBef>
              <a:spcAft>
                <a:spcPts val="0"/>
              </a:spcAft>
              <a:buNone/>
            </a:pPr>
            <a:r>
              <a:rPr b="1" lang="en" sz="1800"/>
              <a:t>Frequency of Classes (43 classes)</a:t>
            </a:r>
            <a:endParaRPr b="1"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9"/>
          <p:cNvSpPr txBox="1"/>
          <p:nvPr>
            <p:ph type="title"/>
          </p:nvPr>
        </p:nvSpPr>
        <p:spPr>
          <a:xfrm>
            <a:off x="1381250" y="937125"/>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Preprocessing</a:t>
            </a:r>
            <a:endParaRPr/>
          </a:p>
        </p:txBody>
      </p:sp>
      <p:grpSp>
        <p:nvGrpSpPr>
          <p:cNvPr id="142" name="Google Shape;142;p19"/>
          <p:cNvGrpSpPr/>
          <p:nvPr/>
        </p:nvGrpSpPr>
        <p:grpSpPr>
          <a:xfrm>
            <a:off x="916458" y="1019750"/>
            <a:ext cx="214625" cy="214625"/>
            <a:chOff x="2594050" y="1631825"/>
            <a:chExt cx="439625" cy="439625"/>
          </a:xfrm>
        </p:grpSpPr>
        <p:sp>
          <p:nvSpPr>
            <p:cNvPr id="143" name="Google Shape;143;p19"/>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19"/>
          <p:cNvSpPr/>
          <p:nvPr/>
        </p:nvSpPr>
        <p:spPr>
          <a:xfrm>
            <a:off x="268275" y="2243925"/>
            <a:ext cx="1524000" cy="1496400"/>
          </a:xfrm>
          <a:prstGeom prst="ellipse">
            <a:avLst/>
          </a:prstGeom>
          <a:noFill/>
          <a:ln cap="flat" cmpd="sng" w="76200">
            <a:solidFill>
              <a:srgbClr val="FFCD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Lora"/>
                <a:ea typeface="Lora"/>
                <a:cs typeface="Lora"/>
                <a:sym typeface="Lora"/>
              </a:rPr>
              <a:t>43 classes for prediction </a:t>
            </a:r>
            <a:endParaRPr sz="1300">
              <a:latin typeface="Lora"/>
              <a:ea typeface="Lora"/>
              <a:cs typeface="Lora"/>
              <a:sym typeface="Lora"/>
            </a:endParaRPr>
          </a:p>
        </p:txBody>
      </p:sp>
      <p:sp>
        <p:nvSpPr>
          <p:cNvPr id="148" name="Google Shape;148;p19"/>
          <p:cNvSpPr/>
          <p:nvPr/>
        </p:nvSpPr>
        <p:spPr>
          <a:xfrm>
            <a:off x="4990565" y="2243925"/>
            <a:ext cx="1524000" cy="1496400"/>
          </a:xfrm>
          <a:prstGeom prst="ellipse">
            <a:avLst/>
          </a:prstGeom>
          <a:noFill/>
          <a:ln cap="flat" cmpd="sng" w="76200">
            <a:solidFill>
              <a:srgbClr val="FFCD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Lora"/>
                <a:ea typeface="Lora"/>
                <a:cs typeface="Lora"/>
                <a:sym typeface="Lora"/>
              </a:rPr>
              <a:t>Input file with each image &amp; dictionary of objects present</a:t>
            </a:r>
            <a:endParaRPr sz="1300">
              <a:latin typeface="Lora"/>
              <a:ea typeface="Lora"/>
              <a:cs typeface="Lora"/>
              <a:sym typeface="Lora"/>
            </a:endParaRPr>
          </a:p>
        </p:txBody>
      </p:sp>
      <p:sp>
        <p:nvSpPr>
          <p:cNvPr id="149" name="Google Shape;149;p19"/>
          <p:cNvSpPr/>
          <p:nvPr/>
        </p:nvSpPr>
        <p:spPr>
          <a:xfrm>
            <a:off x="2629397" y="2243925"/>
            <a:ext cx="1524000" cy="1496400"/>
          </a:xfrm>
          <a:prstGeom prst="ellipse">
            <a:avLst/>
          </a:prstGeom>
          <a:noFill/>
          <a:ln cap="flat" cmpd="sng" w="76200">
            <a:solidFill>
              <a:srgbClr val="FFCD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Lora"/>
                <a:ea typeface="Lora"/>
                <a:cs typeface="Lora"/>
                <a:sym typeface="Lora"/>
              </a:rPr>
              <a:t>300k images with the chosen classes</a:t>
            </a:r>
            <a:endParaRPr sz="1300">
              <a:latin typeface="Lora"/>
              <a:ea typeface="Lora"/>
              <a:cs typeface="Lora"/>
              <a:sym typeface="Lora"/>
            </a:endParaRPr>
          </a:p>
        </p:txBody>
      </p:sp>
      <p:cxnSp>
        <p:nvCxnSpPr>
          <p:cNvPr id="150" name="Google Shape;150;p19"/>
          <p:cNvCxnSpPr>
            <a:endCxn id="149" idx="2"/>
          </p:cNvCxnSpPr>
          <p:nvPr/>
        </p:nvCxnSpPr>
        <p:spPr>
          <a:xfrm>
            <a:off x="1791797" y="2992125"/>
            <a:ext cx="837600" cy="0"/>
          </a:xfrm>
          <a:prstGeom prst="straightConnector1">
            <a:avLst/>
          </a:prstGeom>
          <a:noFill/>
          <a:ln cap="flat" cmpd="sng" w="38100">
            <a:solidFill>
              <a:srgbClr val="FFCD00"/>
            </a:solidFill>
            <a:prstDash val="solid"/>
            <a:round/>
            <a:headEnd len="sm" w="sm" type="none"/>
            <a:tailEnd len="sm" w="sm" type="triangle"/>
          </a:ln>
        </p:spPr>
      </p:cxnSp>
      <p:cxnSp>
        <p:nvCxnSpPr>
          <p:cNvPr id="151" name="Google Shape;151;p19"/>
          <p:cNvCxnSpPr>
            <a:endCxn id="148" idx="2"/>
          </p:cNvCxnSpPr>
          <p:nvPr/>
        </p:nvCxnSpPr>
        <p:spPr>
          <a:xfrm>
            <a:off x="4152965" y="2992125"/>
            <a:ext cx="837600" cy="0"/>
          </a:xfrm>
          <a:prstGeom prst="straightConnector1">
            <a:avLst/>
          </a:prstGeom>
          <a:noFill/>
          <a:ln cap="flat" cmpd="sng" w="38100">
            <a:solidFill>
              <a:srgbClr val="FFCD00"/>
            </a:solidFill>
            <a:prstDash val="solid"/>
            <a:round/>
            <a:headEnd len="sm" w="sm" type="none"/>
            <a:tailEnd len="sm" w="sm" type="triangle"/>
          </a:ln>
        </p:spPr>
      </p:cxnSp>
      <p:sp>
        <p:nvSpPr>
          <p:cNvPr id="152" name="Google Shape;152;p1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3" name="Google Shape;153;p19"/>
          <p:cNvSpPr/>
          <p:nvPr/>
        </p:nvSpPr>
        <p:spPr>
          <a:xfrm>
            <a:off x="7351725" y="2243925"/>
            <a:ext cx="1524000" cy="1496400"/>
          </a:xfrm>
          <a:prstGeom prst="ellipse">
            <a:avLst/>
          </a:prstGeom>
          <a:noFill/>
          <a:ln cap="flat" cmpd="sng" w="76200">
            <a:solidFill>
              <a:srgbClr val="FFCD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Lora"/>
                <a:ea typeface="Lora"/>
                <a:cs typeface="Lora"/>
                <a:sym typeface="Lora"/>
              </a:rPr>
              <a:t>Input into YOLO algorithm</a:t>
            </a:r>
            <a:endParaRPr sz="1300">
              <a:latin typeface="Lora"/>
              <a:ea typeface="Lora"/>
              <a:cs typeface="Lora"/>
              <a:sym typeface="Lora"/>
            </a:endParaRPr>
          </a:p>
        </p:txBody>
      </p:sp>
      <p:cxnSp>
        <p:nvCxnSpPr>
          <p:cNvPr id="154" name="Google Shape;154;p19"/>
          <p:cNvCxnSpPr>
            <a:endCxn id="153" idx="2"/>
          </p:cNvCxnSpPr>
          <p:nvPr/>
        </p:nvCxnSpPr>
        <p:spPr>
          <a:xfrm>
            <a:off x="6514125" y="2992125"/>
            <a:ext cx="837600" cy="0"/>
          </a:xfrm>
          <a:prstGeom prst="straightConnector1">
            <a:avLst/>
          </a:prstGeom>
          <a:noFill/>
          <a:ln cap="flat" cmpd="sng" w="38100">
            <a:solidFill>
              <a:srgbClr val="FFCD00"/>
            </a:solidFill>
            <a:prstDash val="solid"/>
            <a:round/>
            <a:headEnd len="sm" w="sm" type="none"/>
            <a:tailEnd len="sm" w="sm"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0"/>
          <p:cNvSpPr txBox="1"/>
          <p:nvPr>
            <p:ph type="ctrTitle"/>
          </p:nvPr>
        </p:nvSpPr>
        <p:spPr>
          <a:xfrm>
            <a:off x="2022225" y="1693525"/>
            <a:ext cx="40323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YOLO Object Detection Algorithm</a:t>
            </a:r>
            <a:endParaRPr/>
          </a:p>
        </p:txBody>
      </p:sp>
      <p:sp>
        <p:nvSpPr>
          <p:cNvPr id="160" name="Google Shape;160;p20"/>
          <p:cNvSpPr txBox="1"/>
          <p:nvPr>
            <p:ph idx="1" type="subTitle"/>
          </p:nvPr>
        </p:nvSpPr>
        <p:spPr>
          <a:xfrm>
            <a:off x="2022300" y="2815923"/>
            <a:ext cx="5591400" cy="78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lphaUcPeriod"/>
            </a:pPr>
            <a:r>
              <a:rPr lang="en" sz="1800"/>
              <a:t>Model Architecture and Parameters</a:t>
            </a:r>
            <a:endParaRPr sz="1800"/>
          </a:p>
          <a:p>
            <a:pPr indent="-342900" lvl="0" marL="457200" rtl="0" algn="l">
              <a:spcBef>
                <a:spcPts val="0"/>
              </a:spcBef>
              <a:spcAft>
                <a:spcPts val="0"/>
              </a:spcAft>
              <a:buSzPts val="1800"/>
              <a:buAutoNum type="alphaUcPeriod"/>
            </a:pPr>
            <a:r>
              <a:rPr lang="en" sz="1800"/>
              <a:t>Bounding Box Predictions and Loss function</a:t>
            </a:r>
            <a:endParaRPr sz="1800"/>
          </a:p>
        </p:txBody>
      </p:sp>
      <p:sp>
        <p:nvSpPr>
          <p:cNvPr id="161" name="Google Shape;161;p2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62" name="Google Shape;162;p20"/>
          <p:cNvSpPr txBox="1"/>
          <p:nvPr/>
        </p:nvSpPr>
        <p:spPr>
          <a:xfrm>
            <a:off x="419875" y="4183025"/>
            <a:ext cx="8123400" cy="459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600"/>
              </a:spcBef>
              <a:spcAft>
                <a:spcPts val="1000"/>
              </a:spcAft>
              <a:buClr>
                <a:schemeClr val="dk1"/>
              </a:buClr>
              <a:buSzPts val="1100"/>
              <a:buFont typeface="Arial"/>
              <a:buNone/>
            </a:pPr>
            <a:r>
              <a:rPr lang="en" sz="1200">
                <a:solidFill>
                  <a:schemeClr val="dk1"/>
                </a:solidFill>
                <a:latin typeface="Quattrocento"/>
                <a:ea typeface="Quattrocento"/>
                <a:cs typeface="Quattrocento"/>
                <a:sym typeface="Quattrocento"/>
              </a:rPr>
              <a:t>(Redmon, J, Girshick R, &amp; Farhadi, A. “</a:t>
            </a:r>
            <a:r>
              <a:rPr lang="en" sz="1200">
                <a:solidFill>
                  <a:srgbClr val="333333"/>
                </a:solidFill>
                <a:highlight>
                  <a:srgbClr val="FFFFFF"/>
                </a:highlight>
                <a:latin typeface="Quattrocento"/>
                <a:ea typeface="Quattrocento"/>
                <a:cs typeface="Quattrocento"/>
                <a:sym typeface="Quattrocento"/>
              </a:rPr>
              <a:t>You Only Look Once: Unified, Real-Time Object Detection.” Retrieved from </a:t>
            </a:r>
            <a:r>
              <a:rPr lang="en" sz="1200" u="sng">
                <a:solidFill>
                  <a:schemeClr val="hlink"/>
                </a:solidFill>
                <a:highlight>
                  <a:srgbClr val="FFFFFF"/>
                </a:highlight>
                <a:latin typeface="Quattrocento"/>
                <a:ea typeface="Quattrocento"/>
                <a:cs typeface="Quattrocento"/>
                <a:sym typeface="Quattrocento"/>
                <a:hlinkClick r:id="rId4"/>
              </a:rPr>
              <a:t>https://arxiv.org/pdf/1506.02640.pdf</a:t>
            </a:r>
            <a:r>
              <a:rPr lang="en" sz="1200">
                <a:solidFill>
                  <a:schemeClr val="dk1"/>
                </a:solidFill>
                <a:latin typeface="Quattrocento"/>
                <a:ea typeface="Quattrocento"/>
                <a:cs typeface="Quattrocento"/>
                <a:sym typeface="Quattrocento"/>
              </a:rPr>
              <a:t>) 2016</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